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772" r:id="rId1"/>
  </p:sldMasterIdLst>
  <p:notesMasterIdLst>
    <p:notesMasterId r:id="rId13"/>
  </p:notesMasterIdLst>
  <p:handoutMasterIdLst>
    <p:handoutMasterId r:id="rId14"/>
  </p:handoutMasterIdLst>
  <p:sldIdLst>
    <p:sldId id="266" r:id="rId2"/>
    <p:sldId id="4082" r:id="rId3"/>
    <p:sldId id="4084" r:id="rId4"/>
    <p:sldId id="4086" r:id="rId5"/>
    <p:sldId id="4073" r:id="rId6"/>
    <p:sldId id="3355" r:id="rId7"/>
    <p:sldId id="3327" r:id="rId8"/>
    <p:sldId id="4083" r:id="rId9"/>
    <p:sldId id="3109" r:id="rId10"/>
    <p:sldId id="258" r:id="rId11"/>
    <p:sldId id="260" r:id="rId12"/>
  </p:sldIdLst>
  <p:sldSz cx="12192000" cy="6858000"/>
  <p:notesSz cx="7010400" cy="9296400"/>
  <p:embeddedFontLst>
    <p:embeddedFont>
      <p:font typeface="Bebas Neue" panose="020B0606020202050201" pitchFamily="34" charset="0"/>
      <p:regular r:id="rId15"/>
    </p:embeddedFont>
    <p:embeddedFont>
      <p:font typeface="Brandon Grotesque Bold" panose="020B0803020203060202" charset="0"/>
      <p:regular r:id="rId16"/>
      <p:bold r:id="rId17"/>
      <p:italic r:id="rId18"/>
      <p:boldItalic r:id="rId19"/>
    </p:embeddedFont>
    <p:embeddedFont>
      <p:font typeface="brandon_grotesquebold" panose="020B0604020202020204" charset="0"/>
      <p:regular r:id="rId20"/>
      <p:bold r:id="rId21"/>
      <p:italic r:id="rId22"/>
      <p:boldItalic r:id="rId23"/>
    </p:embeddedFont>
    <p:embeddedFont>
      <p:font typeface="Calibri" panose="020F0502020204030204" pitchFamily="34" charset="0"/>
      <p:regular r:id="rId24"/>
      <p:bold r:id="rId25"/>
      <p:italic r:id="rId26"/>
      <p:boldItalic r:id="rId27"/>
    </p:embeddedFont>
    <p:embeddedFont>
      <p:font typeface="Calibri Light" panose="020F0302020204030204" pitchFamily="34" charset="0"/>
      <p:regular r:id="rId28"/>
      <p:italic r:id="rId29"/>
    </p:embeddedFont>
    <p:embeddedFont>
      <p:font typeface="Georgia" panose="02040502050405020303" pitchFamily="18" charset="0"/>
      <p:regular r:id="rId30"/>
      <p:bold r:id="rId31"/>
      <p:italic r:id="rId32"/>
      <p:boldItalic r:id="rId33"/>
    </p:embeddedFont>
    <p:embeddedFont>
      <p:font typeface="Lato Light" panose="020F0502020204030203" pitchFamily="34" charset="0"/>
      <p:regular r:id="rId34"/>
      <p:italic r:id="rId35"/>
    </p:embeddedFont>
    <p:embeddedFont>
      <p:font typeface="Poppins" panose="00000500000000000000" pitchFamily="2" charset="0"/>
      <p:regular r:id="rId36"/>
      <p:bold r:id="rId37"/>
      <p:italic r:id="rId38"/>
      <p:boldItalic r:id="rId3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13F7E0E-FA3F-BB4E-933A-15B2079CB19E}">
          <p14:sldIdLst>
            <p14:sldId id="266"/>
            <p14:sldId id="4082"/>
            <p14:sldId id="4084"/>
            <p14:sldId id="4086"/>
            <p14:sldId id="4073"/>
            <p14:sldId id="3355"/>
            <p14:sldId id="3327"/>
            <p14:sldId id="4083"/>
            <p14:sldId id="3109"/>
            <p14:sldId id="258"/>
            <p14:sldId id="26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4BC8118-2887-310D-BDD3-28B04E18F7F4}" name="Holloway-Beth, Alfreda" initials="HA" userId="S::alfreda.holloway@cookcountyhhs.org::47cf7b25-5b40-46ab-9b16-43fd5c8e3de7" providerId="AD"/>
  <p188:author id="{CB6A035B-0271-551E-5956-096EEF133B74}" name="Smith, Christopher" initials="SC" userId="Smith, Christopher"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Trice, Latoya" initials="TL" lastIdx="1" clrIdx="0">
    <p:extLst>
      <p:ext uri="{19B8F6BF-5375-455C-9EA6-DF929625EA0E}">
        <p15:presenceInfo xmlns:p15="http://schemas.microsoft.com/office/powerpoint/2012/main" userId="S-1-5-21-2075135373-636735452-313160118-30202" providerId="AD"/>
      </p:ext>
    </p:extLst>
  </p:cmAuthor>
  <p:cmAuthor id="2" name="Stancik, Caryn" initials="SC" lastIdx="1" clrIdx="1">
    <p:extLst>
      <p:ext uri="{19B8F6BF-5375-455C-9EA6-DF929625EA0E}">
        <p15:presenceInfo xmlns:p15="http://schemas.microsoft.com/office/powerpoint/2012/main" userId="S-1-5-21-2075135373-636735452-313160118-1403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B6C1"/>
    <a:srgbClr val="EF4A23"/>
    <a:srgbClr val="25CCD8"/>
    <a:srgbClr val="F58573"/>
    <a:srgbClr val="0C2340"/>
    <a:srgbClr val="E7E8E8"/>
    <a:srgbClr val="009BA6"/>
    <a:srgbClr val="D9D9D9"/>
    <a:srgbClr val="A4E0E5"/>
    <a:srgbClr val="26C9D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951" autoAdjust="0"/>
  </p:normalViewPr>
  <p:slideViewPr>
    <p:cSldViewPr snapToGrid="0">
      <p:cViewPr varScale="1">
        <p:scale>
          <a:sx n="59" d="100"/>
          <a:sy n="59" d="100"/>
        </p:scale>
        <p:origin x="964" y="56"/>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4.fntdata"/><Relationship Id="rId26" Type="http://schemas.openxmlformats.org/officeDocument/2006/relationships/font" Target="fonts/font12.fntdata"/><Relationship Id="rId39" Type="http://schemas.openxmlformats.org/officeDocument/2006/relationships/font" Target="fonts/font25.fntdata"/><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font" Target="fonts/font20.fntdata"/><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font" Target="fonts/font19.fntdata"/><Relationship Id="rId38" Type="http://schemas.openxmlformats.org/officeDocument/2006/relationships/font" Target="fonts/font24.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font" Target="fonts/font18.fntdata"/><Relationship Id="rId37" Type="http://schemas.openxmlformats.org/officeDocument/2006/relationships/font" Target="fonts/font23.fntdata"/><Relationship Id="rId40" Type="http://schemas.openxmlformats.org/officeDocument/2006/relationships/commentAuthors" Target="commentAuthors.xml"/><Relationship Id="rId45" Type="http://schemas.microsoft.com/office/2018/10/relationships/authors" Target="author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font" Target="fonts/font22.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font" Target="fonts/font21.fntdata"/><Relationship Id="rId43"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0B8D995-C156-487A-AB08-D9B63DFA984E}"/>
              </a:ext>
            </a:extLst>
          </p:cNvPr>
          <p:cNvSpPr>
            <a:spLocks noGrp="1"/>
          </p:cNvSpPr>
          <p:nvPr>
            <p:ph type="hdr" sz="quarter"/>
          </p:nvPr>
        </p:nvSpPr>
        <p:spPr>
          <a:xfrm>
            <a:off x="0" y="2"/>
            <a:ext cx="3037840" cy="466435"/>
          </a:xfrm>
          <a:prstGeom prst="rect">
            <a:avLst/>
          </a:prstGeom>
        </p:spPr>
        <p:txBody>
          <a:bodyPr vert="horz" lIns="93166" tIns="46582" rIns="93166" bIns="46582" rtlCol="0"/>
          <a:lstStyle>
            <a:lvl1pPr algn="l">
              <a:defRPr sz="1200"/>
            </a:lvl1pPr>
          </a:lstStyle>
          <a:p>
            <a:endParaRPr lang="en-US"/>
          </a:p>
        </p:txBody>
      </p:sp>
      <p:sp>
        <p:nvSpPr>
          <p:cNvPr id="3" name="Date Placeholder 2">
            <a:extLst>
              <a:ext uri="{FF2B5EF4-FFF2-40B4-BE49-F238E27FC236}">
                <a16:creationId xmlns:a16="http://schemas.microsoft.com/office/drawing/2014/main" id="{25E876F7-1650-4C96-81B3-DE2DAE24E20C}"/>
              </a:ext>
            </a:extLst>
          </p:cNvPr>
          <p:cNvSpPr>
            <a:spLocks noGrp="1"/>
          </p:cNvSpPr>
          <p:nvPr>
            <p:ph type="dt" sz="quarter" idx="1"/>
          </p:nvPr>
        </p:nvSpPr>
        <p:spPr>
          <a:xfrm>
            <a:off x="3970937" y="2"/>
            <a:ext cx="3037840" cy="466435"/>
          </a:xfrm>
          <a:prstGeom prst="rect">
            <a:avLst/>
          </a:prstGeom>
        </p:spPr>
        <p:txBody>
          <a:bodyPr vert="horz" lIns="93166" tIns="46582" rIns="93166" bIns="46582" rtlCol="0"/>
          <a:lstStyle>
            <a:lvl1pPr algn="r">
              <a:defRPr sz="1200"/>
            </a:lvl1pPr>
          </a:lstStyle>
          <a:p>
            <a:fld id="{D73D8B48-657D-44D2-8875-F472F49A5E78}" type="datetimeFigureOut">
              <a:rPr lang="en-US" smtClean="0"/>
              <a:t>6/3/2022</a:t>
            </a:fld>
            <a:endParaRPr lang="en-US"/>
          </a:p>
        </p:txBody>
      </p:sp>
      <p:sp>
        <p:nvSpPr>
          <p:cNvPr id="4" name="Footer Placeholder 3">
            <a:extLst>
              <a:ext uri="{FF2B5EF4-FFF2-40B4-BE49-F238E27FC236}">
                <a16:creationId xmlns:a16="http://schemas.microsoft.com/office/drawing/2014/main" id="{60E42CB9-1248-4455-9096-A592CAE6E421}"/>
              </a:ext>
            </a:extLst>
          </p:cNvPr>
          <p:cNvSpPr>
            <a:spLocks noGrp="1"/>
          </p:cNvSpPr>
          <p:nvPr>
            <p:ph type="ftr" sz="quarter" idx="2"/>
          </p:nvPr>
        </p:nvSpPr>
        <p:spPr>
          <a:xfrm>
            <a:off x="0" y="8829967"/>
            <a:ext cx="3037840" cy="466434"/>
          </a:xfrm>
          <a:prstGeom prst="rect">
            <a:avLst/>
          </a:prstGeom>
        </p:spPr>
        <p:txBody>
          <a:bodyPr vert="horz" lIns="93166" tIns="46582" rIns="93166" bIns="46582"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42466A0-D473-46DB-ABBA-626EA60A6EC2}"/>
              </a:ext>
            </a:extLst>
          </p:cNvPr>
          <p:cNvSpPr>
            <a:spLocks noGrp="1"/>
          </p:cNvSpPr>
          <p:nvPr>
            <p:ph type="sldNum" sz="quarter" idx="3"/>
          </p:nvPr>
        </p:nvSpPr>
        <p:spPr>
          <a:xfrm>
            <a:off x="3970937" y="8829967"/>
            <a:ext cx="3037840" cy="466434"/>
          </a:xfrm>
          <a:prstGeom prst="rect">
            <a:avLst/>
          </a:prstGeom>
        </p:spPr>
        <p:txBody>
          <a:bodyPr vert="horz" lIns="93166" tIns="46582" rIns="93166" bIns="46582" rtlCol="0" anchor="b"/>
          <a:lstStyle>
            <a:lvl1pPr algn="r">
              <a:defRPr sz="1200"/>
            </a:lvl1pPr>
          </a:lstStyle>
          <a:p>
            <a:fld id="{1919D442-ED73-444D-9CBD-699E80601FAF}" type="slidenum">
              <a:rPr lang="en-US" smtClean="0"/>
              <a:t>‹#›</a:t>
            </a:fld>
            <a:endParaRPr lang="en-US"/>
          </a:p>
        </p:txBody>
      </p:sp>
    </p:spTree>
    <p:extLst>
      <p:ext uri="{BB962C8B-B14F-4D97-AF65-F5344CB8AC3E}">
        <p14:creationId xmlns:p14="http://schemas.microsoft.com/office/powerpoint/2010/main" val="117554658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sv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png>
</file>

<file path=ppt/media/image21.jpeg>
</file>

<file path=ppt/media/image22.png>
</file>

<file path=ppt/media/image3.png>
</file>

<file path=ppt/media/image5.jpe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037840" cy="466435"/>
          </a:xfrm>
          <a:prstGeom prst="rect">
            <a:avLst/>
          </a:prstGeom>
        </p:spPr>
        <p:txBody>
          <a:bodyPr vert="horz" lIns="93166" tIns="46582" rIns="93166" bIns="46582" rtlCol="0"/>
          <a:lstStyle>
            <a:lvl1pPr algn="l">
              <a:defRPr sz="1200"/>
            </a:lvl1pPr>
          </a:lstStyle>
          <a:p>
            <a:endParaRPr lang="en-US"/>
          </a:p>
        </p:txBody>
      </p:sp>
      <p:sp>
        <p:nvSpPr>
          <p:cNvPr id="3" name="Date Placeholder 2"/>
          <p:cNvSpPr>
            <a:spLocks noGrp="1"/>
          </p:cNvSpPr>
          <p:nvPr>
            <p:ph type="dt" idx="1"/>
          </p:nvPr>
        </p:nvSpPr>
        <p:spPr>
          <a:xfrm>
            <a:off x="3970937" y="2"/>
            <a:ext cx="3037840" cy="466435"/>
          </a:xfrm>
          <a:prstGeom prst="rect">
            <a:avLst/>
          </a:prstGeom>
        </p:spPr>
        <p:txBody>
          <a:bodyPr vert="horz" lIns="93166" tIns="46582" rIns="93166" bIns="46582" rtlCol="0"/>
          <a:lstStyle>
            <a:lvl1pPr algn="r">
              <a:defRPr sz="1200"/>
            </a:lvl1pPr>
          </a:lstStyle>
          <a:p>
            <a:fld id="{DD14BD18-FE0B-E14C-82DD-406AB6ACAEDB}" type="datetimeFigureOut">
              <a:rPr lang="en-US" smtClean="0"/>
              <a:t>6/3/2022</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66" tIns="46582" rIns="93166" bIns="46582" rtlCol="0" anchor="ctr"/>
          <a:lstStyle/>
          <a:p>
            <a:endParaRPr lang="en-US"/>
          </a:p>
        </p:txBody>
      </p:sp>
      <p:sp>
        <p:nvSpPr>
          <p:cNvPr id="5" name="Notes Placeholder 4"/>
          <p:cNvSpPr>
            <a:spLocks noGrp="1"/>
          </p:cNvSpPr>
          <p:nvPr>
            <p:ph type="body" sz="quarter" idx="3"/>
          </p:nvPr>
        </p:nvSpPr>
        <p:spPr>
          <a:xfrm>
            <a:off x="701040" y="4473894"/>
            <a:ext cx="5608320" cy="3660458"/>
          </a:xfrm>
          <a:prstGeom prst="rect">
            <a:avLst/>
          </a:prstGeom>
        </p:spPr>
        <p:txBody>
          <a:bodyPr vert="horz" lIns="93166" tIns="46582" rIns="93166" bIns="46582"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4"/>
          </a:xfrm>
          <a:prstGeom prst="rect">
            <a:avLst/>
          </a:prstGeom>
        </p:spPr>
        <p:txBody>
          <a:bodyPr vert="horz" lIns="93166" tIns="46582" rIns="93166" bIns="46582" rtlCol="0" anchor="b"/>
          <a:lstStyle>
            <a:lvl1pPr algn="l">
              <a:defRPr sz="1200"/>
            </a:lvl1pPr>
          </a:lstStyle>
          <a:p>
            <a:endParaRPr lang="en-US"/>
          </a:p>
        </p:txBody>
      </p:sp>
      <p:sp>
        <p:nvSpPr>
          <p:cNvPr id="7" name="Slide Number Placeholder 6"/>
          <p:cNvSpPr>
            <a:spLocks noGrp="1"/>
          </p:cNvSpPr>
          <p:nvPr>
            <p:ph type="sldNum" sz="quarter" idx="5"/>
          </p:nvPr>
        </p:nvSpPr>
        <p:spPr>
          <a:xfrm>
            <a:off x="3970937" y="8829967"/>
            <a:ext cx="3037840" cy="466434"/>
          </a:xfrm>
          <a:prstGeom prst="rect">
            <a:avLst/>
          </a:prstGeom>
        </p:spPr>
        <p:txBody>
          <a:bodyPr vert="horz" lIns="93166" tIns="46582" rIns="93166" bIns="46582" rtlCol="0" anchor="b"/>
          <a:lstStyle>
            <a:lvl1pPr algn="r">
              <a:defRPr sz="1200"/>
            </a:lvl1pPr>
          </a:lstStyle>
          <a:p>
            <a:fld id="{55D387F3-4B50-6449-9F75-FA0BCFBAAE64}" type="slidenum">
              <a:rPr lang="en-US" smtClean="0"/>
              <a:t>‹#›</a:t>
            </a:fld>
            <a:endParaRPr lang="en-US"/>
          </a:p>
        </p:txBody>
      </p:sp>
    </p:spTree>
    <p:extLst>
      <p:ext uri="{BB962C8B-B14F-4D97-AF65-F5344CB8AC3E}">
        <p14:creationId xmlns:p14="http://schemas.microsoft.com/office/powerpoint/2010/main" val="59573824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oi.org/10.5888/pcd18.200225"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project lists the </a:t>
            </a:r>
          </a:p>
        </p:txBody>
      </p:sp>
      <p:sp>
        <p:nvSpPr>
          <p:cNvPr id="4" name="Slide Number Placeholder 3"/>
          <p:cNvSpPr>
            <a:spLocks noGrp="1"/>
          </p:cNvSpPr>
          <p:nvPr>
            <p:ph type="sldNum" sz="quarter" idx="10"/>
          </p:nvPr>
        </p:nvSpPr>
        <p:spPr/>
        <p:txBody>
          <a:bodyPr/>
          <a:lstStyle/>
          <a:p>
            <a:fld id="{E1D209D8-2081-EE4D-ADE6-5E53B17BEEF5}" type="slidenum">
              <a:rPr lang="en-US" smtClean="0"/>
              <a:t>1</a:t>
            </a:fld>
            <a:endParaRPr lang="en-US"/>
          </a:p>
        </p:txBody>
      </p:sp>
    </p:spTree>
    <p:extLst>
      <p:ext uri="{BB962C8B-B14F-4D97-AF65-F5344CB8AC3E}">
        <p14:creationId xmlns:p14="http://schemas.microsoft.com/office/powerpoint/2010/main" val="16768220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D387F3-4B50-6449-9F75-FA0BCFBAAE64}" type="slidenum">
              <a:rPr lang="en-US" smtClean="0"/>
              <a:t>2</a:t>
            </a:fld>
            <a:endParaRPr lang="en-US"/>
          </a:p>
        </p:txBody>
      </p:sp>
    </p:spTree>
    <p:extLst>
      <p:ext uri="{BB962C8B-B14F-4D97-AF65-F5344CB8AC3E}">
        <p14:creationId xmlns:p14="http://schemas.microsoft.com/office/powerpoint/2010/main" val="19090805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addition, the atlas contains several quality of life and risk indices related to public health that combine indicators across the six categories (e.g., social vulnerability index, index of concentration of extremes, neighborhood deprivation).</a:t>
            </a:r>
          </a:p>
        </p:txBody>
      </p:sp>
      <p:sp>
        <p:nvSpPr>
          <p:cNvPr id="4" name="Slide Number Placeholder 3"/>
          <p:cNvSpPr>
            <a:spLocks noGrp="1"/>
          </p:cNvSpPr>
          <p:nvPr>
            <p:ph type="sldNum" sz="quarter" idx="5"/>
          </p:nvPr>
        </p:nvSpPr>
        <p:spPr/>
        <p:txBody>
          <a:bodyPr/>
          <a:lstStyle/>
          <a:p>
            <a:fld id="{55D387F3-4B50-6449-9F75-FA0BCFBAAE64}" type="slidenum">
              <a:rPr lang="en-US" smtClean="0"/>
              <a:t>3</a:t>
            </a:fld>
            <a:endParaRPr lang="en-US"/>
          </a:p>
        </p:txBody>
      </p:sp>
    </p:spTree>
    <p:extLst>
      <p:ext uri="{BB962C8B-B14F-4D97-AF65-F5344CB8AC3E}">
        <p14:creationId xmlns:p14="http://schemas.microsoft.com/office/powerpoint/2010/main" val="1804875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D387F3-4B50-6449-9F75-FA0BCFBAAE64}" type="slidenum">
              <a:rPr lang="en-US" smtClean="0"/>
              <a:t>4</a:t>
            </a:fld>
            <a:endParaRPr lang="en-US"/>
          </a:p>
        </p:txBody>
      </p:sp>
    </p:spTree>
    <p:extLst>
      <p:ext uri="{BB962C8B-B14F-4D97-AF65-F5344CB8AC3E}">
        <p14:creationId xmlns:p14="http://schemas.microsoft.com/office/powerpoint/2010/main" val="9344910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D387F3-4B50-6449-9F75-FA0BCFBAAE64}" type="slidenum">
              <a:rPr lang="en-US" smtClean="0"/>
              <a:t>6</a:t>
            </a:fld>
            <a:endParaRPr lang="en-US"/>
          </a:p>
        </p:txBody>
      </p:sp>
    </p:spTree>
    <p:extLst>
      <p:ext uri="{BB962C8B-B14F-4D97-AF65-F5344CB8AC3E}">
        <p14:creationId xmlns:p14="http://schemas.microsoft.com/office/powerpoint/2010/main" val="1433577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1. interesting?</a:t>
            </a:r>
          </a:p>
        </p:txBody>
      </p:sp>
      <p:sp>
        <p:nvSpPr>
          <p:cNvPr id="4" name="Slide Number Placeholder 3"/>
          <p:cNvSpPr>
            <a:spLocks noGrp="1"/>
          </p:cNvSpPr>
          <p:nvPr>
            <p:ph type="sldNum" sz="quarter" idx="5"/>
          </p:nvPr>
        </p:nvSpPr>
        <p:spPr/>
        <p:txBody>
          <a:bodyPr/>
          <a:lstStyle/>
          <a:p>
            <a:fld id="{55D387F3-4B50-6449-9F75-FA0BCFBAAE64}" type="slidenum">
              <a:rPr lang="en-US" smtClean="0"/>
              <a:t>7</a:t>
            </a:fld>
            <a:endParaRPr lang="en-US"/>
          </a:p>
        </p:txBody>
      </p:sp>
    </p:spTree>
    <p:extLst>
      <p:ext uri="{BB962C8B-B14F-4D97-AF65-F5344CB8AC3E}">
        <p14:creationId xmlns:p14="http://schemas.microsoft.com/office/powerpoint/2010/main" val="29994382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Should we update?</a:t>
            </a:r>
          </a:p>
        </p:txBody>
      </p:sp>
      <p:sp>
        <p:nvSpPr>
          <p:cNvPr id="4" name="Slide Number Placeholder 3"/>
          <p:cNvSpPr>
            <a:spLocks noGrp="1"/>
          </p:cNvSpPr>
          <p:nvPr>
            <p:ph type="sldNum" sz="quarter" idx="5"/>
          </p:nvPr>
        </p:nvSpPr>
        <p:spPr/>
        <p:txBody>
          <a:bodyPr/>
          <a:lstStyle/>
          <a:p>
            <a:fld id="{33596034-A83F-4634-B5C4-6D6F9CE4F352}" type="slidenum">
              <a:rPr lang="en-US" smtClean="0"/>
              <a:t>10</a:t>
            </a:fld>
            <a:endParaRPr lang="en-US"/>
          </a:p>
        </p:txBody>
      </p:sp>
    </p:spTree>
    <p:extLst>
      <p:ext uri="{BB962C8B-B14F-4D97-AF65-F5344CB8AC3E}">
        <p14:creationId xmlns:p14="http://schemas.microsoft.com/office/powerpoint/2010/main" val="42090743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Mapping the movement between intervention and impact</a:t>
            </a:r>
          </a:p>
          <a:p>
            <a:r>
              <a:rPr lang="en-US"/>
              <a:t>Touching the lives of individuals</a:t>
            </a:r>
          </a:p>
          <a:p>
            <a:r>
              <a:rPr lang="en-US"/>
              <a:t>Understanding impact is important</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Source: </a:t>
            </a:r>
            <a:r>
              <a:rPr lang="en-US" err="1">
                <a:effectLst/>
              </a:rPr>
              <a:t>Yarnoff</a:t>
            </a:r>
            <a:r>
              <a:rPr lang="en-US">
                <a:effectLst/>
              </a:rPr>
              <a:t>, Benjamin. 2021. “Validation of the Prevention Impacts Simulation Model (PRISM).” </a:t>
            </a:r>
            <a:r>
              <a:rPr lang="en-US" i="1">
                <a:effectLst/>
              </a:rPr>
              <a:t>Preventing Chronic Disease</a:t>
            </a:r>
            <a:r>
              <a:rPr lang="en-US">
                <a:effectLst/>
              </a:rPr>
              <a:t> 18. </a:t>
            </a:r>
            <a:r>
              <a:rPr lang="en-US">
                <a:effectLst/>
                <a:hlinkClick r:id="rId3"/>
              </a:rPr>
              <a:t>https://doi.org/10.5888/pcd18.200225</a:t>
            </a:r>
            <a:r>
              <a:rPr lang="en-US">
                <a:effectLst/>
              </a:rPr>
              <a:t>.</a:t>
            </a:r>
          </a:p>
          <a:p>
            <a:endParaRPr lang="en-US"/>
          </a:p>
        </p:txBody>
      </p:sp>
      <p:sp>
        <p:nvSpPr>
          <p:cNvPr id="4" name="Slide Number Placeholder 3"/>
          <p:cNvSpPr>
            <a:spLocks noGrp="1"/>
          </p:cNvSpPr>
          <p:nvPr>
            <p:ph type="sldNum" sz="quarter" idx="5"/>
          </p:nvPr>
        </p:nvSpPr>
        <p:spPr/>
        <p:txBody>
          <a:bodyPr/>
          <a:lstStyle/>
          <a:p>
            <a:fld id="{33596034-A83F-4634-B5C4-6D6F9CE4F352}" type="slidenum">
              <a:rPr lang="en-US" smtClean="0"/>
              <a:t>11</a:t>
            </a:fld>
            <a:endParaRPr lang="en-US"/>
          </a:p>
        </p:txBody>
      </p:sp>
    </p:spTree>
    <p:extLst>
      <p:ext uri="{BB962C8B-B14F-4D97-AF65-F5344CB8AC3E}">
        <p14:creationId xmlns:p14="http://schemas.microsoft.com/office/powerpoint/2010/main" val="268871258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973044B-0795-E04A-804C-9575CD02621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0"/>
            <a:ext cx="12191999" cy="6858000"/>
          </a:xfrm>
          <a:prstGeom prst="rect">
            <a:avLst/>
          </a:prstGeom>
        </p:spPr>
      </p:pic>
      <p:sp>
        <p:nvSpPr>
          <p:cNvPr id="2" name="Title 1">
            <a:extLst>
              <a:ext uri="{FF2B5EF4-FFF2-40B4-BE49-F238E27FC236}">
                <a16:creationId xmlns:a16="http://schemas.microsoft.com/office/drawing/2014/main" id="{DEAE6268-A9E1-9D4E-93C5-2E59F1780D2A}"/>
              </a:ext>
            </a:extLst>
          </p:cNvPr>
          <p:cNvSpPr>
            <a:spLocks noGrp="1"/>
          </p:cNvSpPr>
          <p:nvPr>
            <p:ph type="ctrTitle" hasCustomPrompt="1"/>
          </p:nvPr>
        </p:nvSpPr>
        <p:spPr>
          <a:xfrm>
            <a:off x="698977" y="1615326"/>
            <a:ext cx="7966604" cy="1635063"/>
          </a:xfrm>
          <a:blipFill dpi="0" rotWithShape="1">
            <a:blip r:embed="rId3" cstate="screen">
              <a:extLst>
                <a:ext uri="{28A0092B-C50C-407E-A947-70E740481C1C}">
                  <a14:useLocalDpi xmlns:a14="http://schemas.microsoft.com/office/drawing/2010/main"/>
                </a:ext>
              </a:extLst>
            </a:blip>
            <a:srcRect/>
            <a:tile tx="0" ty="0" sx="100000" sy="100000" flip="none" algn="tr"/>
          </a:blipFill>
        </p:spPr>
        <p:txBody>
          <a:bodyPr wrap="none" tIns="457200" rIns="640080" bIns="0" anchor="b" anchorCtr="0">
            <a:spAutoFit/>
          </a:bodyPr>
          <a:lstStyle>
            <a:lvl1pPr algn="l">
              <a:defRPr sz="8000" b="0" i="0">
                <a:solidFill>
                  <a:schemeClr val="bg1"/>
                </a:solidFill>
                <a:latin typeface="brandon_grotesquebold" panose="02000803000000000000" pitchFamily="2" charset="0"/>
              </a:defRPr>
            </a:lvl1pPr>
          </a:lstStyle>
          <a:p>
            <a:r>
              <a:rPr lang="en-US"/>
              <a:t>Presentation Title</a:t>
            </a:r>
          </a:p>
        </p:txBody>
      </p:sp>
      <p:pic>
        <p:nvPicPr>
          <p:cNvPr id="10" name="Picture 9">
            <a:extLst>
              <a:ext uri="{FF2B5EF4-FFF2-40B4-BE49-F238E27FC236}">
                <a16:creationId xmlns:a16="http://schemas.microsoft.com/office/drawing/2014/main" id="{7A5256D1-DF72-B642-A507-B419C0FE7A1B}"/>
              </a:ext>
            </a:extLst>
          </p:cNvPr>
          <p:cNvPicPr>
            <a:picLocks noChangeAspect="1"/>
          </p:cNvPicPr>
          <p:nvPr userDrawn="1"/>
        </p:nvPicPr>
        <p:blipFill>
          <a:blip r:embed="rId4"/>
          <a:stretch>
            <a:fillRect/>
          </a:stretch>
        </p:blipFill>
        <p:spPr>
          <a:xfrm>
            <a:off x="8449308" y="5817478"/>
            <a:ext cx="3323174" cy="722429"/>
          </a:xfrm>
          <a:prstGeom prst="rect">
            <a:avLst/>
          </a:prstGeom>
        </p:spPr>
      </p:pic>
      <p:sp>
        <p:nvSpPr>
          <p:cNvPr id="6" name="Text Placeholder 5">
            <a:extLst>
              <a:ext uri="{FF2B5EF4-FFF2-40B4-BE49-F238E27FC236}">
                <a16:creationId xmlns:a16="http://schemas.microsoft.com/office/drawing/2014/main" id="{C2F2843E-AE3D-40BB-9396-CF91AE8F6227}"/>
              </a:ext>
            </a:extLst>
          </p:cNvPr>
          <p:cNvSpPr>
            <a:spLocks noGrp="1"/>
          </p:cNvSpPr>
          <p:nvPr>
            <p:ph type="body" sz="quarter" idx="10" hasCustomPrompt="1"/>
          </p:nvPr>
        </p:nvSpPr>
        <p:spPr>
          <a:xfrm>
            <a:off x="698500" y="3339285"/>
            <a:ext cx="4504759" cy="655949"/>
          </a:xfrm>
        </p:spPr>
        <p:txBody>
          <a:bodyPr wrap="none">
            <a:spAutoFit/>
          </a:bodyPr>
          <a:lstStyle>
            <a:lvl1pPr marL="0" indent="0">
              <a:buNone/>
              <a:defRPr sz="4000">
                <a:latin typeface="brandon_grotesquebold" panose="02000803000000000000" pitchFamily="2" charset="0"/>
              </a:defRPr>
            </a:lvl1pPr>
            <a:lvl2pPr marL="457200" indent="0">
              <a:buNone/>
              <a:defRPr sz="4000">
                <a:latin typeface="Brandon Grotesque Bold" panose="020B0803020203060202" pitchFamily="34" charset="0"/>
              </a:defRPr>
            </a:lvl2pPr>
            <a:lvl3pPr marL="914400" indent="0">
              <a:buNone/>
              <a:defRPr sz="4000">
                <a:latin typeface="Brandon Grotesque Bold" panose="020B0803020203060202" pitchFamily="34" charset="0"/>
              </a:defRPr>
            </a:lvl3pPr>
            <a:lvl4pPr marL="1371600" indent="0">
              <a:buNone/>
              <a:defRPr sz="4000">
                <a:latin typeface="Brandon Grotesque Bold" panose="020B0803020203060202" pitchFamily="34" charset="0"/>
              </a:defRPr>
            </a:lvl4pPr>
            <a:lvl5pPr marL="1828800" indent="0">
              <a:buNone/>
              <a:defRPr sz="4000">
                <a:latin typeface="Brandon Grotesque Bold" panose="020B0803020203060202" pitchFamily="34" charset="0"/>
              </a:defRPr>
            </a:lvl5pPr>
          </a:lstStyle>
          <a:p>
            <a:pPr lvl="0"/>
            <a:r>
              <a:rPr lang="en-US"/>
              <a:t>Presentation Subtitle</a:t>
            </a:r>
          </a:p>
        </p:txBody>
      </p:sp>
      <p:sp>
        <p:nvSpPr>
          <p:cNvPr id="12" name="Text Placeholder 11">
            <a:extLst>
              <a:ext uri="{FF2B5EF4-FFF2-40B4-BE49-F238E27FC236}">
                <a16:creationId xmlns:a16="http://schemas.microsoft.com/office/drawing/2014/main" id="{3FC9F6FF-724C-4A23-95BF-E6CACDAE1656}"/>
              </a:ext>
            </a:extLst>
          </p:cNvPr>
          <p:cNvSpPr>
            <a:spLocks noGrp="1"/>
          </p:cNvSpPr>
          <p:nvPr>
            <p:ph type="body" sz="quarter" idx="11" hasCustomPrompt="1"/>
          </p:nvPr>
        </p:nvSpPr>
        <p:spPr>
          <a:xfrm>
            <a:off x="705874" y="4077321"/>
            <a:ext cx="2667718" cy="496996"/>
          </a:xfrm>
        </p:spPr>
        <p:txBody>
          <a:bodyPr wrap="none">
            <a:spAutoFit/>
          </a:bodyPr>
          <a:lstStyle>
            <a:lvl1pPr>
              <a:defRPr sz="2400">
                <a:solidFill>
                  <a:srgbClr val="F58573"/>
                </a:solidFill>
                <a:latin typeface="brandon_grotesquebold" panose="020B0604020202020204" charset="0"/>
              </a:defRPr>
            </a:lvl1pPr>
          </a:lstStyle>
          <a:p>
            <a:pPr lvl="0"/>
            <a:fld id="{E71C67EA-9613-1D40-AF5C-7EE487C47B65}" type="datetime4">
              <a:rPr lang="en-US" smtClean="0"/>
              <a:t>November 20, 2018</a:t>
            </a:fld>
            <a:endParaRPr lang="en-US"/>
          </a:p>
        </p:txBody>
      </p:sp>
    </p:spTree>
    <p:extLst>
      <p:ext uri="{BB962C8B-B14F-4D97-AF65-F5344CB8AC3E}">
        <p14:creationId xmlns:p14="http://schemas.microsoft.com/office/powerpoint/2010/main" val="26608336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Section Header">
    <p:bg>
      <p:bgRef idx="1002">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658C35B-64A5-C145-97B5-358E6390221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2505"/>
            <a:ext cx="12192000" cy="6858000"/>
          </a:xfrm>
          <a:prstGeom prst="rect">
            <a:avLst/>
          </a:prstGeom>
        </p:spPr>
      </p:pic>
      <p:sp>
        <p:nvSpPr>
          <p:cNvPr id="11" name="Title 1">
            <a:extLst>
              <a:ext uri="{FF2B5EF4-FFF2-40B4-BE49-F238E27FC236}">
                <a16:creationId xmlns:a16="http://schemas.microsoft.com/office/drawing/2014/main" id="{B161E867-BE1E-6649-B374-07E6B2E20AC7}"/>
              </a:ext>
            </a:extLst>
          </p:cNvPr>
          <p:cNvSpPr>
            <a:spLocks noGrp="1"/>
          </p:cNvSpPr>
          <p:nvPr>
            <p:ph type="ctrTitle" hasCustomPrompt="1"/>
          </p:nvPr>
        </p:nvSpPr>
        <p:spPr>
          <a:xfrm>
            <a:off x="698977" y="887202"/>
            <a:ext cx="5756704" cy="1588897"/>
          </a:xfrm>
          <a:blipFill dpi="0" rotWithShape="1">
            <a:blip r:embed="rId3"/>
            <a:srcRect/>
            <a:tile tx="0" ty="0" sx="100000" sy="100000" flip="none" algn="tr"/>
          </a:blipFill>
        </p:spPr>
        <p:txBody>
          <a:bodyPr wrap="none" tIns="457200" rIns="548640" bIns="0" anchor="b">
            <a:spAutoFit/>
          </a:bodyPr>
          <a:lstStyle>
            <a:lvl1pPr algn="l">
              <a:defRPr sz="8000" b="0" i="0">
                <a:solidFill>
                  <a:schemeClr val="bg1"/>
                </a:solidFill>
                <a:latin typeface="brandon_grotesquebold" panose="02000803000000000000" pitchFamily="2" charset="0"/>
              </a:defRPr>
            </a:lvl1pPr>
          </a:lstStyle>
          <a:p>
            <a:r>
              <a:rPr lang="en-US"/>
              <a:t>Section Title</a:t>
            </a:r>
          </a:p>
        </p:txBody>
      </p:sp>
      <p:sp>
        <p:nvSpPr>
          <p:cNvPr id="8" name="Text Placeholder 5">
            <a:extLst>
              <a:ext uri="{FF2B5EF4-FFF2-40B4-BE49-F238E27FC236}">
                <a16:creationId xmlns:a16="http://schemas.microsoft.com/office/drawing/2014/main" id="{99DD4C66-9AE1-4991-9A6D-B519B8E4DAFC}"/>
              </a:ext>
            </a:extLst>
          </p:cNvPr>
          <p:cNvSpPr>
            <a:spLocks noGrp="1"/>
          </p:cNvSpPr>
          <p:nvPr>
            <p:ph type="body" sz="quarter" idx="10" hasCustomPrompt="1"/>
          </p:nvPr>
        </p:nvSpPr>
        <p:spPr>
          <a:xfrm>
            <a:off x="698500" y="2476500"/>
            <a:ext cx="3446777" cy="766748"/>
          </a:xfrm>
        </p:spPr>
        <p:txBody>
          <a:bodyPr wrap="none">
            <a:spAutoFit/>
          </a:bodyPr>
          <a:lstStyle>
            <a:lvl1pPr marL="0" indent="0" algn="l">
              <a:buNone/>
              <a:defRPr sz="4000">
                <a:solidFill>
                  <a:srgbClr val="21B6C1"/>
                </a:solidFill>
                <a:latin typeface="brandon_grotesquebold" panose="02000803000000000000" pitchFamily="2" charset="0"/>
              </a:defRPr>
            </a:lvl1pPr>
            <a:lvl2pPr marL="457200" indent="0">
              <a:buNone/>
              <a:defRPr sz="4000">
                <a:latin typeface="Brandon Grotesque Bold" panose="020B0803020203060202" pitchFamily="34" charset="0"/>
              </a:defRPr>
            </a:lvl2pPr>
            <a:lvl3pPr marL="914400" indent="0">
              <a:buNone/>
              <a:defRPr sz="4000">
                <a:latin typeface="Brandon Grotesque Bold" panose="020B0803020203060202" pitchFamily="34" charset="0"/>
              </a:defRPr>
            </a:lvl3pPr>
            <a:lvl4pPr marL="1371600" indent="0">
              <a:buNone/>
              <a:defRPr sz="4000">
                <a:latin typeface="Brandon Grotesque Bold" panose="020B0803020203060202" pitchFamily="34" charset="0"/>
              </a:defRPr>
            </a:lvl4pPr>
            <a:lvl5pPr marL="1828800" indent="0">
              <a:buNone/>
              <a:defRPr sz="4000">
                <a:latin typeface="Brandon Grotesque Bold" panose="020B0803020203060202" pitchFamily="34" charset="0"/>
              </a:defRPr>
            </a:lvl5pPr>
          </a:lstStyle>
          <a:p>
            <a:pPr lvl="0"/>
            <a:r>
              <a:rPr lang="en-US"/>
              <a:t>Section Subtitle</a:t>
            </a:r>
          </a:p>
        </p:txBody>
      </p:sp>
    </p:spTree>
    <p:extLst>
      <p:ext uri="{BB962C8B-B14F-4D97-AF65-F5344CB8AC3E}">
        <p14:creationId xmlns:p14="http://schemas.microsoft.com/office/powerpoint/2010/main" val="40436850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7382CF1-F5A8-4253-808E-847DE5696D74}"/>
              </a:ext>
            </a:extLst>
          </p:cNvPr>
          <p:cNvPicPr>
            <a:picLocks noChangeAspect="1"/>
          </p:cNvPicPr>
          <p:nvPr userDrawn="1"/>
        </p:nvPicPr>
        <p:blipFill>
          <a:blip r:embed="rId2"/>
          <a:stretch>
            <a:fillRect/>
          </a:stretch>
        </p:blipFill>
        <p:spPr>
          <a:xfrm>
            <a:off x="10838327" y="3952015"/>
            <a:ext cx="2623607" cy="2623607"/>
          </a:xfrm>
          <a:prstGeom prst="rect">
            <a:avLst/>
          </a:prstGeom>
        </p:spPr>
      </p:pic>
      <p:sp>
        <p:nvSpPr>
          <p:cNvPr id="2" name="Title 1">
            <a:extLst>
              <a:ext uri="{FF2B5EF4-FFF2-40B4-BE49-F238E27FC236}">
                <a16:creationId xmlns:a16="http://schemas.microsoft.com/office/drawing/2014/main" id="{C0FE7AD4-8DC1-4349-AF94-71500DC4C4E1}"/>
              </a:ext>
            </a:extLst>
          </p:cNvPr>
          <p:cNvSpPr>
            <a:spLocks noGrp="1"/>
          </p:cNvSpPr>
          <p:nvPr>
            <p:ph type="title" hasCustomPrompt="1"/>
          </p:nvPr>
        </p:nvSpPr>
        <p:spPr>
          <a:xfrm>
            <a:off x="838200" y="688607"/>
            <a:ext cx="2053767" cy="599588"/>
          </a:xfrm>
        </p:spPr>
        <p:txBody>
          <a:bodyPr wrap="none">
            <a:spAutoFit/>
          </a:bodyPr>
          <a:lstStyle>
            <a:lvl1pPr>
              <a:defRPr sz="3600" b="0" i="0">
                <a:latin typeface="brandon_grotesquebold" panose="02000803000000000000" pitchFamily="2" charset="0"/>
              </a:defRPr>
            </a:lvl1pPr>
          </a:lstStyle>
          <a:p>
            <a:r>
              <a:rPr lang="en-US"/>
              <a:t>Main Title</a:t>
            </a:r>
          </a:p>
        </p:txBody>
      </p:sp>
      <p:sp>
        <p:nvSpPr>
          <p:cNvPr id="3" name="Content Placeholder 2">
            <a:extLst>
              <a:ext uri="{FF2B5EF4-FFF2-40B4-BE49-F238E27FC236}">
                <a16:creationId xmlns:a16="http://schemas.microsoft.com/office/drawing/2014/main" id="{CBF154E6-F9F7-2C46-8F1A-1E5B5EF477F2}"/>
              </a:ext>
            </a:extLst>
          </p:cNvPr>
          <p:cNvSpPr>
            <a:spLocks noGrp="1"/>
          </p:cNvSpPr>
          <p:nvPr>
            <p:ph idx="1"/>
          </p:nvPr>
        </p:nvSpPr>
        <p:spPr>
          <a:xfrm>
            <a:off x="832224" y="1846474"/>
            <a:ext cx="10515600" cy="730328"/>
          </a:xfrm>
        </p:spPr>
        <p:txBody>
          <a:bodyPr>
            <a:spAutoFit/>
          </a:bodyPr>
          <a:lstStyle>
            <a:lvl1pPr marL="0" indent="0">
              <a:buFontTx/>
              <a:buNone/>
              <a:defRPr sz="1800" b="0" i="0">
                <a:latin typeface="Georgia" panose="02040502050405020303" pitchFamily="18" charset="0"/>
              </a:defRPr>
            </a:lvl1pPr>
            <a:lvl2pPr>
              <a:buClr>
                <a:srgbClr val="21B6C1"/>
              </a:buClr>
              <a:defRPr sz="1600" b="0" i="0" baseline="0">
                <a:latin typeface="Georgia" panose="02040502050405020303" pitchFamily="18" charset="0"/>
              </a:defRPr>
            </a:lvl2pPr>
            <a:lvl3pPr>
              <a:defRPr sz="1200" b="0" i="0">
                <a:latin typeface="Georgia" panose="02040502050405020303" pitchFamily="18" charset="0"/>
              </a:defRPr>
            </a:lvl3pPr>
            <a:lvl4pPr>
              <a:defRPr sz="1050" b="0" i="0">
                <a:latin typeface="Georgia" panose="02040502050405020303" pitchFamily="18" charset="0"/>
              </a:defRPr>
            </a:lvl4pPr>
            <a:lvl5pPr>
              <a:defRPr sz="1600" b="0" i="0">
                <a:latin typeface="Georgia" panose="02040502050405020303" pitchFamily="18" charset="0"/>
              </a:defRPr>
            </a:lvl5pPr>
          </a:lstStyle>
          <a:p>
            <a:pPr lvl="0"/>
            <a:r>
              <a:rPr lang="en-US"/>
              <a:t>Edit Master text styles</a:t>
            </a:r>
          </a:p>
          <a:p>
            <a:pPr lvl="1"/>
            <a:r>
              <a:rPr lang="en-US"/>
              <a:t>Second level</a:t>
            </a:r>
          </a:p>
        </p:txBody>
      </p:sp>
      <p:pic>
        <p:nvPicPr>
          <p:cNvPr id="8" name="Picture 7">
            <a:extLst>
              <a:ext uri="{FF2B5EF4-FFF2-40B4-BE49-F238E27FC236}">
                <a16:creationId xmlns:a16="http://schemas.microsoft.com/office/drawing/2014/main" id="{08015B92-53CB-F04C-B91F-8A6B622FB71F}"/>
              </a:ext>
            </a:extLst>
          </p:cNvPr>
          <p:cNvPicPr>
            <a:picLocks noChangeAspect="1"/>
          </p:cNvPicPr>
          <p:nvPr userDrawn="1"/>
        </p:nvPicPr>
        <p:blipFill>
          <a:blip r:embed="rId3"/>
          <a:stretch>
            <a:fillRect/>
          </a:stretch>
        </p:blipFill>
        <p:spPr>
          <a:xfrm>
            <a:off x="848868" y="6225854"/>
            <a:ext cx="1752600" cy="381000"/>
          </a:xfrm>
          <a:prstGeom prst="rect">
            <a:avLst/>
          </a:prstGeom>
        </p:spPr>
      </p:pic>
      <p:sp>
        <p:nvSpPr>
          <p:cNvPr id="9" name="Slide Number Placeholder 5">
            <a:extLst>
              <a:ext uri="{FF2B5EF4-FFF2-40B4-BE49-F238E27FC236}">
                <a16:creationId xmlns:a16="http://schemas.microsoft.com/office/drawing/2014/main" id="{FE64407E-6D02-114E-9501-FAD6F5B42F89}"/>
              </a:ext>
            </a:extLst>
          </p:cNvPr>
          <p:cNvSpPr>
            <a:spLocks noGrp="1"/>
          </p:cNvSpPr>
          <p:nvPr>
            <p:ph type="sldNum" sz="quarter" idx="12"/>
          </p:nvPr>
        </p:nvSpPr>
        <p:spPr>
          <a:xfrm>
            <a:off x="8610600" y="6281044"/>
            <a:ext cx="2743200" cy="365125"/>
          </a:xfrm>
        </p:spPr>
        <p:txBody>
          <a:bodyPr/>
          <a:lstStyle>
            <a:lvl1pPr>
              <a:defRPr b="1" i="0">
                <a:solidFill>
                  <a:srgbClr val="0C2340"/>
                </a:solidFill>
                <a:latin typeface="brandon_grotesquebold" panose="020B0604020202020204" charset="0"/>
              </a:defRPr>
            </a:lvl1pPr>
          </a:lstStyle>
          <a:p>
            <a:fld id="{EAC521D8-0276-7043-A50F-48E286C59F7E}" type="slidenum">
              <a:rPr lang="en-US" smtClean="0"/>
              <a:pPr/>
              <a:t>‹#›</a:t>
            </a:fld>
            <a:endParaRPr lang="en-US"/>
          </a:p>
        </p:txBody>
      </p:sp>
      <p:sp>
        <p:nvSpPr>
          <p:cNvPr id="6" name="Text Placeholder 5">
            <a:extLst>
              <a:ext uri="{FF2B5EF4-FFF2-40B4-BE49-F238E27FC236}">
                <a16:creationId xmlns:a16="http://schemas.microsoft.com/office/drawing/2014/main" id="{8DA5435B-AF1B-482F-95CE-A235BF5DAC6B}"/>
              </a:ext>
            </a:extLst>
          </p:cNvPr>
          <p:cNvSpPr>
            <a:spLocks noGrp="1"/>
          </p:cNvSpPr>
          <p:nvPr>
            <p:ph type="body" sz="quarter" idx="13" hasCustomPrompt="1"/>
          </p:nvPr>
        </p:nvSpPr>
        <p:spPr>
          <a:xfrm>
            <a:off x="844176" y="1303798"/>
            <a:ext cx="1268296" cy="496996"/>
          </a:xfrm>
        </p:spPr>
        <p:txBody>
          <a:bodyPr wrap="none">
            <a:spAutoFit/>
          </a:bodyPr>
          <a:lstStyle>
            <a:lvl1pPr marL="0" indent="0">
              <a:buNone/>
              <a:defRPr sz="2400">
                <a:solidFill>
                  <a:srgbClr val="21B6C1"/>
                </a:solidFill>
                <a:latin typeface="brandon_grotesquebold" panose="020B0604020202020204" charset="0"/>
              </a:defRPr>
            </a:lvl1pPr>
          </a:lstStyle>
          <a:p>
            <a:pPr lvl="0"/>
            <a:r>
              <a:rPr lang="en-US"/>
              <a:t>Subtitles</a:t>
            </a:r>
          </a:p>
        </p:txBody>
      </p:sp>
      <p:pic>
        <p:nvPicPr>
          <p:cNvPr id="10" name="Picture 9">
            <a:extLst>
              <a:ext uri="{FF2B5EF4-FFF2-40B4-BE49-F238E27FC236}">
                <a16:creationId xmlns:a16="http://schemas.microsoft.com/office/drawing/2014/main" id="{E6DDF572-BAD9-70D8-9179-D910C87984B5}"/>
              </a:ext>
            </a:extLst>
          </p:cNvPr>
          <p:cNvPicPr/>
          <p:nvPr userDrawn="1"/>
        </p:nvPicPr>
        <p:blipFill>
          <a:blip r:embed="rId4" cstate="print">
            <a:biLevel thresh="50000"/>
            <a:extLst>
              <a:ext uri="{28A0092B-C50C-407E-A947-70E740481C1C}">
                <a14:useLocalDpi xmlns:a14="http://schemas.microsoft.com/office/drawing/2010/main" val="0"/>
              </a:ext>
            </a:extLst>
          </a:blip>
          <a:stretch>
            <a:fillRect/>
          </a:stretch>
        </p:blipFill>
        <p:spPr>
          <a:xfrm>
            <a:off x="2799662" y="6229078"/>
            <a:ext cx="1579412" cy="404166"/>
          </a:xfrm>
          <a:prstGeom prst="rect">
            <a:avLst/>
          </a:prstGeom>
        </p:spPr>
      </p:pic>
    </p:spTree>
    <p:extLst>
      <p:ext uri="{BB962C8B-B14F-4D97-AF65-F5344CB8AC3E}">
        <p14:creationId xmlns:p14="http://schemas.microsoft.com/office/powerpoint/2010/main" val="292492793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9E315E-1A72-4A06-BBD9-6E45E2E3A04A}" type="datetimeFigureOut">
              <a:rPr lang="en-US" smtClean="0"/>
              <a:t>6/3/2022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3434DC-9BBE-4145-9B5B-F4C1697DE0CB}" type="slidenum">
              <a:rPr lang="en-US" smtClean="0"/>
              <a:t>‹#›</a:t>
            </a:fld>
            <a:endParaRPr lang="en-US"/>
          </a:p>
        </p:txBody>
      </p:sp>
    </p:spTree>
    <p:extLst>
      <p:ext uri="{BB962C8B-B14F-4D97-AF65-F5344CB8AC3E}">
        <p14:creationId xmlns:p14="http://schemas.microsoft.com/office/powerpoint/2010/main" val="5883292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Default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B28D2DC-8165-9761-AA44-3BD75B043107}"/>
              </a:ext>
            </a:extLst>
          </p:cNvPr>
          <p:cNvPicPr>
            <a:picLocks noChangeAspect="1"/>
          </p:cNvPicPr>
          <p:nvPr userDrawn="1"/>
        </p:nvPicPr>
        <p:blipFill>
          <a:blip r:embed="rId2"/>
          <a:stretch>
            <a:fillRect/>
          </a:stretch>
        </p:blipFill>
        <p:spPr>
          <a:xfrm>
            <a:off x="848868" y="6225854"/>
            <a:ext cx="1752600" cy="381000"/>
          </a:xfrm>
          <a:prstGeom prst="rect">
            <a:avLst/>
          </a:prstGeom>
        </p:spPr>
      </p:pic>
      <p:pic>
        <p:nvPicPr>
          <p:cNvPr id="3" name="Picture 2">
            <a:extLst>
              <a:ext uri="{FF2B5EF4-FFF2-40B4-BE49-F238E27FC236}">
                <a16:creationId xmlns:a16="http://schemas.microsoft.com/office/drawing/2014/main" id="{7C3780E0-D33D-A9B3-E755-598ACCB9279F}"/>
              </a:ext>
            </a:extLst>
          </p:cNvPr>
          <p:cNvPicPr/>
          <p:nvPr userDrawn="1"/>
        </p:nvPicPr>
        <p:blipFill>
          <a:blip r:embed="rId3" cstate="print">
            <a:biLevel thresh="50000"/>
            <a:extLst>
              <a:ext uri="{28A0092B-C50C-407E-A947-70E740481C1C}">
                <a14:useLocalDpi xmlns:a14="http://schemas.microsoft.com/office/drawing/2010/main" val="0"/>
              </a:ext>
            </a:extLst>
          </a:blip>
          <a:stretch>
            <a:fillRect/>
          </a:stretch>
        </p:blipFill>
        <p:spPr>
          <a:xfrm>
            <a:off x="2799662" y="6229078"/>
            <a:ext cx="1579412" cy="404166"/>
          </a:xfrm>
          <a:prstGeom prst="rect">
            <a:avLst/>
          </a:prstGeom>
        </p:spPr>
      </p:pic>
    </p:spTree>
    <p:extLst>
      <p:ext uri="{BB962C8B-B14F-4D97-AF65-F5344CB8AC3E}">
        <p14:creationId xmlns:p14="http://schemas.microsoft.com/office/powerpoint/2010/main" val="36997084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EE9132D6-0004-C34B-A570-7AECE0027133}"/>
              </a:ext>
            </a:extLst>
          </p:cNvPr>
          <p:cNvSpPr>
            <a:spLocks noGrp="1"/>
          </p:cNvSpPr>
          <p:nvPr>
            <p:ph type="pic" sz="quarter" idx="10"/>
          </p:nvPr>
        </p:nvSpPr>
        <p:spPr>
          <a:xfrm>
            <a:off x="0" y="0"/>
            <a:ext cx="12192000" cy="341632"/>
          </a:xfrm>
          <a:solidFill>
            <a:schemeClr val="bg1">
              <a:lumMod val="95000"/>
            </a:schemeClr>
          </a:solidFill>
        </p:spPr>
        <p:txBody>
          <a:bodyPr/>
          <a:lstStyle/>
          <a:p>
            <a:endParaRPr lang="en-US"/>
          </a:p>
        </p:txBody>
      </p:sp>
    </p:spTree>
    <p:extLst>
      <p:ext uri="{BB962C8B-B14F-4D97-AF65-F5344CB8AC3E}">
        <p14:creationId xmlns:p14="http://schemas.microsoft.com/office/powerpoint/2010/main" val="21308904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9E315E-1A72-4A06-BBD9-6E45E2E3A04A}" type="datetimeFigureOut">
              <a:rPr lang="en-US" smtClean="0"/>
              <a:t>6/3/2022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3434DC-9BBE-4145-9B5B-F4C1697DE0CB}" type="slidenum">
              <a:rPr lang="en-US" smtClean="0"/>
              <a:t>‹#›</a:t>
            </a:fld>
            <a:endParaRPr lang="en-US"/>
          </a:p>
        </p:txBody>
      </p:sp>
    </p:spTree>
    <p:extLst>
      <p:ext uri="{BB962C8B-B14F-4D97-AF65-F5344CB8AC3E}">
        <p14:creationId xmlns:p14="http://schemas.microsoft.com/office/powerpoint/2010/main" val="9684380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545807"/>
            <a:ext cx="2472152" cy="712311"/>
          </a:xfrm>
          <a:prstGeom prst="rect">
            <a:avLst/>
          </a:prstGeom>
        </p:spPr>
        <p:txBody>
          <a:bodyPr vert="horz" wrap="none" lIns="91440" tIns="45720" rIns="91440" bIns="45720" rtlCol="0" anchor="ctr">
            <a:spAutoFit/>
          </a:bodyPr>
          <a:lstStyle/>
          <a:p>
            <a:pPr lvl="0"/>
            <a:r>
              <a:rPr lang="en-US"/>
              <a:t>Main Title</a:t>
            </a:r>
          </a:p>
        </p:txBody>
      </p:sp>
      <p:sp>
        <p:nvSpPr>
          <p:cNvPr id="3" name="Text Placeholder 2"/>
          <p:cNvSpPr>
            <a:spLocks noGrp="1"/>
          </p:cNvSpPr>
          <p:nvPr>
            <p:ph type="body" idx="1"/>
          </p:nvPr>
        </p:nvSpPr>
        <p:spPr>
          <a:xfrm>
            <a:off x="838200" y="1699681"/>
            <a:ext cx="10515600" cy="627351"/>
          </a:xfrm>
          <a:prstGeom prst="rect">
            <a:avLst/>
          </a:prstGeom>
        </p:spPr>
        <p:txBody>
          <a:bodyPr vert="horz" lIns="91440" tIns="45720" rIns="91440" bIns="45720" rtlCol="0">
            <a:spAutoFit/>
          </a:bodyPr>
          <a:lstStyle/>
          <a:p>
            <a:pPr marL="0" lvl="0" indent="0">
              <a:buFontTx/>
              <a:buNone/>
            </a:pPr>
            <a:r>
              <a:rPr lang="en-US"/>
              <a:t>Edit Master text styles</a:t>
            </a:r>
          </a:p>
          <a:p>
            <a:pPr lvl="1">
              <a:buClr>
                <a:srgbClr val="21B6C1"/>
              </a:buClr>
            </a:pPr>
            <a:r>
              <a:rPr lang="en-US"/>
              <a:t>Second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C42E98-4098-476D-9833-F58CE30DB6F9}" type="datetimeFigureOut">
              <a:rPr lang="en-US" smtClean="0"/>
              <a:t>6/3/2022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C521D8-0276-7043-A50F-48E286C59F7E}" type="slidenum">
              <a:rPr lang="en-US" smtClean="0"/>
              <a:pPr/>
              <a:t>‹#›</a:t>
            </a:fld>
            <a:endParaRPr lang="en-US"/>
          </a:p>
        </p:txBody>
      </p:sp>
      <p:pic>
        <p:nvPicPr>
          <p:cNvPr id="8" name="Picture 7">
            <a:extLst>
              <a:ext uri="{FF2B5EF4-FFF2-40B4-BE49-F238E27FC236}">
                <a16:creationId xmlns:a16="http://schemas.microsoft.com/office/drawing/2014/main" id="{5927F63A-1C6A-E743-9A99-705ACCBBE8DE}"/>
              </a:ext>
            </a:extLst>
          </p:cNvPr>
          <p:cNvPicPr>
            <a:picLocks noChangeAspect="1"/>
          </p:cNvPicPr>
          <p:nvPr userDrawn="1"/>
        </p:nvPicPr>
        <p:blipFill>
          <a:blip r:embed="rId9"/>
          <a:stretch>
            <a:fillRect/>
          </a:stretch>
        </p:blipFill>
        <p:spPr>
          <a:xfrm>
            <a:off x="10838327" y="3952015"/>
            <a:ext cx="2623607" cy="2623607"/>
          </a:xfrm>
          <a:prstGeom prst="rect">
            <a:avLst/>
          </a:prstGeom>
        </p:spPr>
      </p:pic>
    </p:spTree>
    <p:extLst>
      <p:ext uri="{BB962C8B-B14F-4D97-AF65-F5344CB8AC3E}">
        <p14:creationId xmlns:p14="http://schemas.microsoft.com/office/powerpoint/2010/main" val="2246350197"/>
      </p:ext>
    </p:extLst>
  </p:cSld>
  <p:clrMap bg1="lt1" tx1="dk1" bg2="lt2" tx2="dk2" accent1="accent1" accent2="accent2" accent3="accent3" accent4="accent4" accent5="accent5" accent6="accent6" hlink="hlink" folHlink="folHlink"/>
  <p:sldLayoutIdLst>
    <p:sldLayoutId id="2147483804" r:id="rId1"/>
    <p:sldLayoutId id="2147483653" r:id="rId2"/>
    <p:sldLayoutId id="2147483786" r:id="rId3"/>
    <p:sldLayoutId id="2147483805" r:id="rId4"/>
    <p:sldLayoutId id="2147483806" r:id="rId5"/>
    <p:sldLayoutId id="2147483807" r:id="rId6"/>
    <p:sldLayoutId id="2147483808" r:id="rId7"/>
  </p:sldLayoutIdLst>
  <p:hf hdr="0" ftr="0" dt="0"/>
  <p:txStyles>
    <p:titleStyle>
      <a:lvl1pPr algn="l" defTabSz="914400" rtl="0" eaLnBrk="1" latinLnBrk="0" hangingPunct="1">
        <a:lnSpc>
          <a:spcPct val="90000"/>
        </a:lnSpc>
        <a:spcBef>
          <a:spcPct val="0"/>
        </a:spcBef>
        <a:buNone/>
        <a:defRPr lang="en-US" sz="4400" b="0" i="0" kern="1200" dirty="0">
          <a:solidFill>
            <a:srgbClr val="0C2340"/>
          </a:solidFill>
          <a:latin typeface="brandon_grotesquebold" panose="02000803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lang="en-US" sz="1800" b="0" i="0" kern="1200" dirty="0" smtClean="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1600" b="0" i="0" kern="1200" baseline="0" dirty="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21.jpe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11.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249396" y="805524"/>
            <a:ext cx="7586692" cy="2677656"/>
          </a:xfrm>
        </p:spPr>
        <p:txBody>
          <a:bodyPr/>
          <a:lstStyle/>
          <a:p>
            <a:pPr>
              <a:lnSpc>
                <a:spcPct val="100000"/>
              </a:lnSpc>
            </a:pPr>
            <a:r>
              <a:rPr lang="en-US" sz="4800" dirty="0">
                <a:latin typeface="brandon_grotesquebold" panose="02000803000000000000"/>
              </a:rPr>
              <a:t>CCDPH Epidemiology Unit</a:t>
            </a:r>
            <a:br>
              <a:rPr lang="en-US" sz="4800" dirty="0">
                <a:latin typeface="brandon_grotesquebold" panose="02000803000000000000"/>
              </a:rPr>
            </a:br>
            <a:r>
              <a:rPr lang="en-US" sz="4800" dirty="0">
                <a:latin typeface="brandon_grotesquebold" panose="02000803000000000000"/>
              </a:rPr>
              <a:t>Current Projects</a:t>
            </a:r>
            <a:br>
              <a:rPr lang="en-US" sz="4800" dirty="0"/>
            </a:br>
            <a:endParaRPr lang="en-US" sz="4800" dirty="0"/>
          </a:p>
        </p:txBody>
      </p:sp>
      <p:sp>
        <p:nvSpPr>
          <p:cNvPr id="4" name="Slide Number Placeholder 3"/>
          <p:cNvSpPr>
            <a:spLocks noGrp="1"/>
          </p:cNvSpPr>
          <p:nvPr>
            <p:ph type="sldNum" sz="quarter" idx="4294967295"/>
          </p:nvPr>
        </p:nvSpPr>
        <p:spPr>
          <a:xfrm>
            <a:off x="9448800" y="6281738"/>
            <a:ext cx="2743200" cy="365125"/>
          </a:xfrm>
        </p:spPr>
        <p:txBody>
          <a:bodyPr/>
          <a:lstStyle/>
          <a:p>
            <a:fld id="{E160E30C-E776-4664-92A6-C662578F189D}" type="slidenum">
              <a:rPr lang="en-US" smtClean="0"/>
              <a:t>1</a:t>
            </a:fld>
            <a:endParaRPr lang="en-US"/>
          </a:p>
        </p:txBody>
      </p:sp>
      <p:pic>
        <p:nvPicPr>
          <p:cNvPr id="9" name="Picture 8" descr="2019 CCDPH master logo_final_solid whiteOL_no tag.png"/>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709026" y="5806093"/>
            <a:ext cx="3151632" cy="777240"/>
          </a:xfrm>
          <a:prstGeom prst="rect">
            <a:avLst/>
          </a:prstGeom>
        </p:spPr>
      </p:pic>
      <p:sp>
        <p:nvSpPr>
          <p:cNvPr id="8" name="Text Placeholder 7">
            <a:extLst>
              <a:ext uri="{FF2B5EF4-FFF2-40B4-BE49-F238E27FC236}">
                <a16:creationId xmlns:a16="http://schemas.microsoft.com/office/drawing/2014/main" id="{B494C774-E1F5-AA52-9B97-743CFCD9AABD}"/>
              </a:ext>
            </a:extLst>
          </p:cNvPr>
          <p:cNvSpPr txBox="1">
            <a:spLocks/>
          </p:cNvSpPr>
          <p:nvPr/>
        </p:nvSpPr>
        <p:spPr>
          <a:xfrm>
            <a:off x="328660" y="3997311"/>
            <a:ext cx="4488729" cy="1517018"/>
          </a:xfrm>
          <a:prstGeom prst="rect">
            <a:avLst/>
          </a:prstGeom>
        </p:spPr>
        <p:txBody>
          <a:bodyPr vert="horz" wrap="non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b="0" i="0" kern="1200">
                <a:solidFill>
                  <a:srgbClr val="F58573"/>
                </a:solidFill>
                <a:latin typeface="brandon_grotesquebold" panose="020B060402020202020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1600" b="0" i="0" kern="1200" baseline="0" dirty="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200" dirty="0">
                <a:solidFill>
                  <a:srgbClr val="FFFF00"/>
                </a:solidFill>
              </a:rPr>
              <a:t>C Scott Smith PhD, AICP</a:t>
            </a:r>
          </a:p>
          <a:p>
            <a:pPr marL="0" indent="0">
              <a:buFont typeface="Arial" panose="020B0604020202020204" pitchFamily="34" charset="0"/>
              <a:buNone/>
            </a:pPr>
            <a:r>
              <a:rPr lang="en-US" sz="3200" dirty="0">
                <a:solidFill>
                  <a:srgbClr val="FFFF00"/>
                </a:solidFill>
              </a:rPr>
              <a:t>Epidemiologist IV</a:t>
            </a:r>
          </a:p>
          <a:p>
            <a:pPr marL="0" indent="0">
              <a:buFont typeface="Arial" panose="020B0604020202020204" pitchFamily="34" charset="0"/>
              <a:buNone/>
            </a:pPr>
            <a:r>
              <a:rPr lang="en-US" sz="2000" dirty="0">
                <a:solidFill>
                  <a:srgbClr val="E7E8E8"/>
                </a:solidFill>
              </a:rPr>
              <a:t>(last updated 5/19/2022)</a:t>
            </a:r>
          </a:p>
        </p:txBody>
      </p:sp>
    </p:spTree>
    <p:extLst>
      <p:ext uri="{BB962C8B-B14F-4D97-AF65-F5344CB8AC3E}">
        <p14:creationId xmlns:p14="http://schemas.microsoft.com/office/powerpoint/2010/main" val="35337932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653DCEB2-8CCD-4FA8-984D-EF2742D12CE1}"/>
              </a:ext>
            </a:extLst>
          </p:cNvPr>
          <p:cNvPicPr>
            <a:picLocks noChangeAspect="1"/>
          </p:cNvPicPr>
          <p:nvPr/>
        </p:nvPicPr>
        <p:blipFill>
          <a:blip r:embed="rId3"/>
          <a:stretch>
            <a:fillRect/>
          </a:stretch>
        </p:blipFill>
        <p:spPr>
          <a:xfrm>
            <a:off x="1148229" y="2481477"/>
            <a:ext cx="9980017" cy="3182388"/>
          </a:xfrm>
          <a:prstGeom prst="rect">
            <a:avLst/>
          </a:prstGeom>
        </p:spPr>
      </p:pic>
      <p:pic>
        <p:nvPicPr>
          <p:cNvPr id="13" name="Picture 12" descr="A group of people in a garden&#10;&#10;Description automatically generated with medium confidence">
            <a:extLst>
              <a:ext uri="{FF2B5EF4-FFF2-40B4-BE49-F238E27FC236}">
                <a16:creationId xmlns:a16="http://schemas.microsoft.com/office/drawing/2014/main" id="{942C20B6-1E8E-4B3F-98FE-83E0A4CA8637}"/>
              </a:ext>
            </a:extLst>
          </p:cNvPr>
          <p:cNvPicPr>
            <a:picLocks noChangeAspect="1"/>
          </p:cNvPicPr>
          <p:nvPr/>
        </p:nvPicPr>
        <p:blipFill rotWithShape="1">
          <a:blip r:embed="rId4">
            <a:alphaModFix amt="5000"/>
            <a:extLst>
              <a:ext uri="{28A0092B-C50C-407E-A947-70E740481C1C}">
                <a14:useLocalDpi xmlns:a14="http://schemas.microsoft.com/office/drawing/2010/main" val="0"/>
              </a:ext>
            </a:extLst>
          </a:blip>
          <a:srcRect t="13369" b="1404"/>
          <a:stretch/>
        </p:blipFill>
        <p:spPr>
          <a:xfrm>
            <a:off x="20" y="0"/>
            <a:ext cx="12191980" cy="6857989"/>
          </a:xfrm>
          <a:prstGeom prst="rect">
            <a:avLst/>
          </a:prstGeom>
        </p:spPr>
      </p:pic>
      <p:grpSp>
        <p:nvGrpSpPr>
          <p:cNvPr id="7" name="Group 6">
            <a:extLst>
              <a:ext uri="{FF2B5EF4-FFF2-40B4-BE49-F238E27FC236}">
                <a16:creationId xmlns:a16="http://schemas.microsoft.com/office/drawing/2014/main" id="{98094CF5-8A91-4FF4-B351-F613C38D78B9}"/>
              </a:ext>
            </a:extLst>
          </p:cNvPr>
          <p:cNvGrpSpPr/>
          <p:nvPr/>
        </p:nvGrpSpPr>
        <p:grpSpPr>
          <a:xfrm>
            <a:off x="2074334" y="2142068"/>
            <a:ext cx="3064934" cy="3533990"/>
            <a:chOff x="2074334" y="1761066"/>
            <a:chExt cx="3064934" cy="3533990"/>
          </a:xfrm>
        </p:grpSpPr>
        <p:sp>
          <p:nvSpPr>
            <p:cNvPr id="4" name="Rectangle 3">
              <a:extLst>
                <a:ext uri="{FF2B5EF4-FFF2-40B4-BE49-F238E27FC236}">
                  <a16:creationId xmlns:a16="http://schemas.microsoft.com/office/drawing/2014/main" id="{CBE9F441-B63C-475E-B879-FE2619D84832}"/>
                </a:ext>
              </a:extLst>
            </p:cNvPr>
            <p:cNvSpPr/>
            <p:nvPr/>
          </p:nvSpPr>
          <p:spPr>
            <a:xfrm>
              <a:off x="2074334" y="2088283"/>
              <a:ext cx="3064934" cy="3206773"/>
            </a:xfrm>
            <a:prstGeom prst="rect">
              <a:avLst/>
            </a:prstGeom>
            <a:solidFill>
              <a:schemeClr val="accent1">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27CEB5F3-5947-49E0-816A-CE80322AD32E}"/>
                </a:ext>
              </a:extLst>
            </p:cNvPr>
            <p:cNvSpPr txBox="1"/>
            <p:nvPr/>
          </p:nvSpPr>
          <p:spPr>
            <a:xfrm>
              <a:off x="2074334" y="1761066"/>
              <a:ext cx="3064934" cy="307777"/>
            </a:xfrm>
            <a:prstGeom prst="rect">
              <a:avLst/>
            </a:prstGeom>
            <a:noFill/>
          </p:spPr>
          <p:txBody>
            <a:bodyPr wrap="square">
              <a:spAutoFit/>
            </a:bodyPr>
            <a:lstStyle/>
            <a:p>
              <a:pPr marL="0" marR="0" algn="ctr">
                <a:spcBef>
                  <a:spcPts val="0"/>
                </a:spcBef>
                <a:spcAft>
                  <a:spcPts val="0"/>
                </a:spcAft>
              </a:pPr>
              <a:r>
                <a:rPr lang="en-US" sz="1400">
                  <a:solidFill>
                    <a:schemeClr val="accent2">
                      <a:lumMod val="60000"/>
                      <a:lumOff val="40000"/>
                    </a:schemeClr>
                  </a:solidFill>
                  <a:effectLst/>
                  <a:ea typeface="Calibri" panose="020F0502020204030204" pitchFamily="34" charset="0"/>
                </a:rPr>
                <a:t>Leveraging </a:t>
              </a:r>
              <a:r>
                <a:rPr lang="en-US" sz="1400">
                  <a:solidFill>
                    <a:schemeClr val="accent2">
                      <a:lumMod val="60000"/>
                      <a:lumOff val="40000"/>
                    </a:schemeClr>
                  </a:solidFill>
                  <a:ea typeface="Calibri" panose="020F0502020204030204" pitchFamily="34" charset="0"/>
                </a:rPr>
                <a:t>a</a:t>
              </a:r>
              <a:r>
                <a:rPr lang="en-US" sz="1400">
                  <a:solidFill>
                    <a:schemeClr val="accent2">
                      <a:lumMod val="60000"/>
                      <a:lumOff val="40000"/>
                    </a:schemeClr>
                  </a:solidFill>
                  <a:effectLst/>
                  <a:ea typeface="Calibri" panose="020F0502020204030204" pitchFamily="34" charset="0"/>
                </a:rPr>
                <a:t>ssets on a local scale</a:t>
              </a:r>
            </a:p>
          </p:txBody>
        </p:sp>
      </p:grpSp>
      <p:grpSp>
        <p:nvGrpSpPr>
          <p:cNvPr id="8" name="Group 7">
            <a:extLst>
              <a:ext uri="{FF2B5EF4-FFF2-40B4-BE49-F238E27FC236}">
                <a16:creationId xmlns:a16="http://schemas.microsoft.com/office/drawing/2014/main" id="{ADEE0E05-A09D-4ED4-8394-B18AF757E900}"/>
              </a:ext>
            </a:extLst>
          </p:cNvPr>
          <p:cNvGrpSpPr/>
          <p:nvPr/>
        </p:nvGrpSpPr>
        <p:grpSpPr>
          <a:xfrm>
            <a:off x="5139266" y="2142069"/>
            <a:ext cx="5049763" cy="3533989"/>
            <a:chOff x="5139266" y="2142069"/>
            <a:chExt cx="5988981" cy="3533989"/>
          </a:xfrm>
        </p:grpSpPr>
        <p:sp>
          <p:nvSpPr>
            <p:cNvPr id="11" name="Rectangle 10">
              <a:extLst>
                <a:ext uri="{FF2B5EF4-FFF2-40B4-BE49-F238E27FC236}">
                  <a16:creationId xmlns:a16="http://schemas.microsoft.com/office/drawing/2014/main" id="{B0764872-08AA-47FE-996C-8730DB3BC880}"/>
                </a:ext>
              </a:extLst>
            </p:cNvPr>
            <p:cNvSpPr/>
            <p:nvPr/>
          </p:nvSpPr>
          <p:spPr>
            <a:xfrm>
              <a:off x="5139266" y="2469285"/>
              <a:ext cx="5988981" cy="3206773"/>
            </a:xfrm>
            <a:prstGeom prst="rect">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941624A1-FF7A-4264-A4C5-0E1A34A4FA67}"/>
                </a:ext>
              </a:extLst>
            </p:cNvPr>
            <p:cNvSpPr txBox="1"/>
            <p:nvPr/>
          </p:nvSpPr>
          <p:spPr>
            <a:xfrm>
              <a:off x="5139267" y="2142069"/>
              <a:ext cx="5988979" cy="307777"/>
            </a:xfrm>
            <a:prstGeom prst="rect">
              <a:avLst/>
            </a:prstGeom>
            <a:noFill/>
          </p:spPr>
          <p:txBody>
            <a:bodyPr wrap="square">
              <a:spAutoFit/>
            </a:bodyPr>
            <a:lstStyle/>
            <a:p>
              <a:pPr marL="0" marR="0" algn="ctr">
                <a:spcBef>
                  <a:spcPts val="0"/>
                </a:spcBef>
                <a:spcAft>
                  <a:spcPts val="0"/>
                </a:spcAft>
              </a:pPr>
              <a:r>
                <a:rPr lang="en-US" sz="1400">
                  <a:solidFill>
                    <a:schemeClr val="accent2">
                      <a:lumMod val="50000"/>
                    </a:schemeClr>
                  </a:solidFill>
                  <a:effectLst/>
                  <a:ea typeface="Calibri" panose="020F0502020204030204" pitchFamily="34" charset="0"/>
                </a:rPr>
                <a:t>Leveraging </a:t>
              </a:r>
              <a:r>
                <a:rPr lang="en-US" sz="1400">
                  <a:solidFill>
                    <a:schemeClr val="accent2">
                      <a:lumMod val="50000"/>
                    </a:schemeClr>
                  </a:solidFill>
                  <a:ea typeface="Calibri" panose="020F0502020204030204" pitchFamily="34" charset="0"/>
                </a:rPr>
                <a:t>a</a:t>
              </a:r>
              <a:r>
                <a:rPr lang="en-US" sz="1400">
                  <a:solidFill>
                    <a:schemeClr val="accent2">
                      <a:lumMod val="50000"/>
                    </a:schemeClr>
                  </a:solidFill>
                  <a:effectLst/>
                  <a:ea typeface="Calibri" panose="020F0502020204030204" pitchFamily="34" charset="0"/>
                </a:rPr>
                <a:t>ssets on a national scale</a:t>
              </a:r>
            </a:p>
          </p:txBody>
        </p:sp>
      </p:grpSp>
      <p:sp>
        <p:nvSpPr>
          <p:cNvPr id="14" name="TextBox 13">
            <a:extLst>
              <a:ext uri="{FF2B5EF4-FFF2-40B4-BE49-F238E27FC236}">
                <a16:creationId xmlns:a16="http://schemas.microsoft.com/office/drawing/2014/main" id="{FA5A2283-A76F-9E99-1227-8062799E8A8E}"/>
              </a:ext>
            </a:extLst>
          </p:cNvPr>
          <p:cNvSpPr txBox="1"/>
          <p:nvPr/>
        </p:nvSpPr>
        <p:spPr>
          <a:xfrm>
            <a:off x="3436468" y="254000"/>
            <a:ext cx="5319085" cy="769441"/>
          </a:xfrm>
          <a:prstGeom prst="rect">
            <a:avLst/>
          </a:prstGeom>
          <a:noFill/>
        </p:spPr>
        <p:txBody>
          <a:bodyPr wrap="none" rtlCol="0">
            <a:spAutoFit/>
          </a:bodyPr>
          <a:lstStyle/>
          <a:p>
            <a:pPr algn="ctr"/>
            <a:r>
              <a:rPr lang="en-US" sz="4400" b="1" spc="600">
                <a:solidFill>
                  <a:schemeClr val="tx2"/>
                </a:solidFill>
                <a:latin typeface="Bebas Neue" pitchFamily="2" charset="0"/>
              </a:rPr>
              <a:t>PROJECT BACKGROUND</a:t>
            </a:r>
          </a:p>
        </p:txBody>
      </p:sp>
    </p:spTree>
    <p:extLst>
      <p:ext uri="{BB962C8B-B14F-4D97-AF65-F5344CB8AC3E}">
        <p14:creationId xmlns:p14="http://schemas.microsoft.com/office/powerpoint/2010/main" val="1285141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map with text&#10;&#10;Description automatically generated">
            <a:extLst>
              <a:ext uri="{FF2B5EF4-FFF2-40B4-BE49-F238E27FC236}">
                <a16:creationId xmlns:a16="http://schemas.microsoft.com/office/drawing/2014/main" id="{20AF60DC-85E0-4891-BDBC-A8D1ECEBFA3E}"/>
              </a:ext>
            </a:extLst>
          </p:cNvPr>
          <p:cNvPicPr/>
          <p:nvPr/>
        </p:nvPicPr>
        <p:blipFill>
          <a:blip r:embed="rId3">
            <a:alphaModFix amt="40000"/>
            <a:extLst>
              <a:ext uri="{28A0092B-C50C-407E-A947-70E740481C1C}">
                <a14:useLocalDpi xmlns:a14="http://schemas.microsoft.com/office/drawing/2010/main" val="0"/>
              </a:ext>
            </a:extLst>
          </a:blip>
          <a:stretch>
            <a:fillRect/>
          </a:stretch>
        </p:blipFill>
        <p:spPr>
          <a:xfrm>
            <a:off x="1250196" y="1023441"/>
            <a:ext cx="10263505" cy="5856512"/>
          </a:xfrm>
          <a:prstGeom prst="rect">
            <a:avLst/>
          </a:prstGeom>
        </p:spPr>
      </p:pic>
      <p:grpSp>
        <p:nvGrpSpPr>
          <p:cNvPr id="16" name="Group 15">
            <a:extLst>
              <a:ext uri="{FF2B5EF4-FFF2-40B4-BE49-F238E27FC236}">
                <a16:creationId xmlns:a16="http://schemas.microsoft.com/office/drawing/2014/main" id="{B42118B0-24B7-4AB8-A68A-08E0ADBFE9F8}"/>
              </a:ext>
            </a:extLst>
          </p:cNvPr>
          <p:cNvGrpSpPr/>
          <p:nvPr/>
        </p:nvGrpSpPr>
        <p:grpSpPr>
          <a:xfrm>
            <a:off x="2398716" y="2376660"/>
            <a:ext cx="1440835" cy="2031582"/>
            <a:chOff x="2001520" y="1872477"/>
            <a:chExt cx="1440835" cy="2031582"/>
          </a:xfrm>
        </p:grpSpPr>
        <p:sp>
          <p:nvSpPr>
            <p:cNvPr id="5" name="Oval 4">
              <a:extLst>
                <a:ext uri="{FF2B5EF4-FFF2-40B4-BE49-F238E27FC236}">
                  <a16:creationId xmlns:a16="http://schemas.microsoft.com/office/drawing/2014/main" id="{BEC241FF-A9E9-4470-A908-AC9DBB4B8968}"/>
                </a:ext>
              </a:extLst>
            </p:cNvPr>
            <p:cNvSpPr/>
            <p:nvPr/>
          </p:nvSpPr>
          <p:spPr>
            <a:xfrm>
              <a:off x="2001520" y="2804160"/>
              <a:ext cx="1099899" cy="1099899"/>
            </a:xfrm>
            <a:prstGeom prst="ellipse">
              <a:avLst/>
            </a:prstGeom>
            <a:noFill/>
            <a:ln w="38100">
              <a:solidFill>
                <a:srgbClr val="009B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E316782E-4A97-4E39-BFA2-38E4F5AA09BA}"/>
                </a:ext>
              </a:extLst>
            </p:cNvPr>
            <p:cNvSpPr/>
            <p:nvPr/>
          </p:nvSpPr>
          <p:spPr>
            <a:xfrm>
              <a:off x="2342456" y="1872477"/>
              <a:ext cx="1099899" cy="1099899"/>
            </a:xfrm>
            <a:prstGeom prst="ellipse">
              <a:avLst/>
            </a:prstGeom>
            <a:noFill/>
            <a:ln w="38100">
              <a:solidFill>
                <a:srgbClr val="009B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Oval 7">
            <a:extLst>
              <a:ext uri="{FF2B5EF4-FFF2-40B4-BE49-F238E27FC236}">
                <a16:creationId xmlns:a16="http://schemas.microsoft.com/office/drawing/2014/main" id="{4F95A6ED-87C0-4315-86EE-E82F887F970B}"/>
              </a:ext>
            </a:extLst>
          </p:cNvPr>
          <p:cNvSpPr/>
          <p:nvPr/>
        </p:nvSpPr>
        <p:spPr>
          <a:xfrm>
            <a:off x="3611683" y="2227298"/>
            <a:ext cx="1099899" cy="1099899"/>
          </a:xfrm>
          <a:prstGeom prst="ellipse">
            <a:avLst/>
          </a:prstGeom>
          <a:noFill/>
          <a:ln w="38100">
            <a:solidFill>
              <a:srgbClr val="26C9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D685A118-267C-4FB9-9637-C52D488276F9}"/>
              </a:ext>
            </a:extLst>
          </p:cNvPr>
          <p:cNvSpPr/>
          <p:nvPr/>
        </p:nvSpPr>
        <p:spPr>
          <a:xfrm>
            <a:off x="4607885" y="3585833"/>
            <a:ext cx="1511379" cy="1511379"/>
          </a:xfrm>
          <a:prstGeom prst="ellipse">
            <a:avLst/>
          </a:prstGeom>
          <a:noFill/>
          <a:ln w="381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08948564-BCE1-408D-8C12-206D96E3F81D}"/>
              </a:ext>
            </a:extLst>
          </p:cNvPr>
          <p:cNvSpPr/>
          <p:nvPr/>
        </p:nvSpPr>
        <p:spPr>
          <a:xfrm>
            <a:off x="6741041" y="3877146"/>
            <a:ext cx="1511379" cy="1511379"/>
          </a:xfrm>
          <a:prstGeom prst="ellipse">
            <a:avLst/>
          </a:prstGeom>
          <a:noFill/>
          <a:ln w="381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7BD43826-E4DE-4739-8002-171A22246D99}"/>
              </a:ext>
            </a:extLst>
          </p:cNvPr>
          <p:cNvSpPr/>
          <p:nvPr/>
        </p:nvSpPr>
        <p:spPr>
          <a:xfrm>
            <a:off x="8446165" y="3746822"/>
            <a:ext cx="1511379" cy="1511379"/>
          </a:xfrm>
          <a:prstGeom prst="ellipse">
            <a:avLst/>
          </a:prstGeom>
          <a:noFill/>
          <a:ln w="381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0B309470-3458-C884-94C9-A4D48F890717}"/>
              </a:ext>
            </a:extLst>
          </p:cNvPr>
          <p:cNvSpPr txBox="1"/>
          <p:nvPr/>
        </p:nvSpPr>
        <p:spPr>
          <a:xfrm>
            <a:off x="3797144" y="254000"/>
            <a:ext cx="4597732" cy="769441"/>
          </a:xfrm>
          <a:prstGeom prst="rect">
            <a:avLst/>
          </a:prstGeom>
          <a:noFill/>
        </p:spPr>
        <p:txBody>
          <a:bodyPr wrap="none" rtlCol="0">
            <a:spAutoFit/>
          </a:bodyPr>
          <a:lstStyle/>
          <a:p>
            <a:pPr algn="ctr"/>
            <a:r>
              <a:rPr lang="en-US" sz="4400" b="1" spc="600">
                <a:solidFill>
                  <a:schemeClr val="tx2"/>
                </a:solidFill>
                <a:latin typeface="Bebas Neue" pitchFamily="2" charset="0"/>
              </a:rPr>
              <a:t>PRISM FRAMEWORK</a:t>
            </a:r>
          </a:p>
        </p:txBody>
      </p:sp>
      <p:sp>
        <p:nvSpPr>
          <p:cNvPr id="17" name="TextBox 16">
            <a:extLst>
              <a:ext uri="{FF2B5EF4-FFF2-40B4-BE49-F238E27FC236}">
                <a16:creationId xmlns:a16="http://schemas.microsoft.com/office/drawing/2014/main" id="{52558803-D1EA-9292-59C9-1C7286BE95B0}"/>
              </a:ext>
            </a:extLst>
          </p:cNvPr>
          <p:cNvSpPr txBox="1"/>
          <p:nvPr/>
        </p:nvSpPr>
        <p:spPr>
          <a:xfrm>
            <a:off x="113708" y="4976447"/>
            <a:ext cx="2285008" cy="707886"/>
          </a:xfrm>
          <a:prstGeom prst="rect">
            <a:avLst/>
          </a:prstGeom>
          <a:noFill/>
        </p:spPr>
        <p:txBody>
          <a:bodyPr wrap="square">
            <a:spAutoFit/>
          </a:bodyPr>
          <a:lstStyle/>
          <a:p>
            <a:r>
              <a:rPr lang="en-US" sz="1000" i="1">
                <a:solidFill>
                  <a:schemeClr val="bg1">
                    <a:lumMod val="50000"/>
                  </a:schemeClr>
                </a:solidFill>
                <a:effectLst/>
              </a:rPr>
              <a:t>Source: Adapted from </a:t>
            </a:r>
            <a:r>
              <a:rPr lang="en-US" sz="1000" i="1" err="1">
                <a:solidFill>
                  <a:schemeClr val="bg1">
                    <a:lumMod val="50000"/>
                  </a:schemeClr>
                </a:solidFill>
                <a:effectLst/>
              </a:rPr>
              <a:t>Yarnoff</a:t>
            </a:r>
            <a:r>
              <a:rPr lang="en-US" sz="1000" i="1">
                <a:solidFill>
                  <a:schemeClr val="bg1">
                    <a:lumMod val="50000"/>
                  </a:schemeClr>
                </a:solidFill>
                <a:effectLst/>
              </a:rPr>
              <a:t>, Benjamin. 2021. “Validation of the Prevention Impacts Simulation Model (PRISM).” Preventing Chronic Disease 18.</a:t>
            </a:r>
            <a:endParaRPr lang="en-US" sz="1000" i="1">
              <a:solidFill>
                <a:schemeClr val="bg1">
                  <a:lumMod val="50000"/>
                </a:schemeClr>
              </a:solidFill>
            </a:endParaRPr>
          </a:p>
        </p:txBody>
      </p:sp>
      <p:grpSp>
        <p:nvGrpSpPr>
          <p:cNvPr id="6" name="Group 5">
            <a:extLst>
              <a:ext uri="{FF2B5EF4-FFF2-40B4-BE49-F238E27FC236}">
                <a16:creationId xmlns:a16="http://schemas.microsoft.com/office/drawing/2014/main" id="{5BE44A66-4171-AE66-D45F-82B12AEE3739}"/>
              </a:ext>
            </a:extLst>
          </p:cNvPr>
          <p:cNvGrpSpPr/>
          <p:nvPr/>
        </p:nvGrpSpPr>
        <p:grpSpPr>
          <a:xfrm>
            <a:off x="1174082" y="1001502"/>
            <a:ext cx="2324533" cy="1775745"/>
            <a:chOff x="1174082" y="1001502"/>
            <a:chExt cx="2324533" cy="1775745"/>
          </a:xfrm>
        </p:grpSpPr>
        <p:sp>
          <p:nvSpPr>
            <p:cNvPr id="3" name="Rectangle: Rounded Corners 2">
              <a:extLst>
                <a:ext uri="{FF2B5EF4-FFF2-40B4-BE49-F238E27FC236}">
                  <a16:creationId xmlns:a16="http://schemas.microsoft.com/office/drawing/2014/main" id="{BDE98BED-1F19-A4E9-1904-9E8585DF91BA}"/>
                </a:ext>
              </a:extLst>
            </p:cNvPr>
            <p:cNvSpPr/>
            <p:nvPr/>
          </p:nvSpPr>
          <p:spPr>
            <a:xfrm>
              <a:off x="2054128" y="1001502"/>
              <a:ext cx="1444487" cy="769441"/>
            </a:xfrm>
            <a:prstGeom prst="roundRect">
              <a:avLst/>
            </a:prstGeom>
            <a:solidFill>
              <a:srgbClr val="F5857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Rounded Corners 18">
              <a:extLst>
                <a:ext uri="{FF2B5EF4-FFF2-40B4-BE49-F238E27FC236}">
                  <a16:creationId xmlns:a16="http://schemas.microsoft.com/office/drawing/2014/main" id="{FD926DFB-3024-04C1-72CE-0579E97B7DC4}"/>
                </a:ext>
              </a:extLst>
            </p:cNvPr>
            <p:cNvSpPr/>
            <p:nvPr/>
          </p:nvSpPr>
          <p:spPr>
            <a:xfrm>
              <a:off x="1174082" y="2007806"/>
              <a:ext cx="1444487" cy="769441"/>
            </a:xfrm>
            <a:prstGeom prst="roundRect">
              <a:avLst/>
            </a:prstGeom>
            <a:solidFill>
              <a:srgbClr val="F5857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181446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C135820-13E1-4625-BB68-1A2C5B8FC7BD}"/>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spc="600" dirty="0">
                <a:latin typeface="Bebas Neue" pitchFamily="2" charset="0"/>
              </a:rPr>
              <a:t>current projects</a:t>
            </a:r>
            <a:endParaRPr lang="en-US" sz="4000" b="1" spc="600" dirty="0">
              <a:solidFill>
                <a:schemeClr val="tx2"/>
              </a:solidFill>
              <a:latin typeface="Bebas Neue" pitchFamily="2" charset="0"/>
            </a:endParaRPr>
          </a:p>
        </p:txBody>
      </p:sp>
      <p:sp>
        <p:nvSpPr>
          <p:cNvPr id="5" name="TextBox 4">
            <a:extLst>
              <a:ext uri="{FF2B5EF4-FFF2-40B4-BE49-F238E27FC236}">
                <a16:creationId xmlns:a16="http://schemas.microsoft.com/office/drawing/2014/main" id="{17DB3A94-2FA2-4836-9BAD-D8668B266769}"/>
              </a:ext>
            </a:extLst>
          </p:cNvPr>
          <p:cNvSpPr txBox="1"/>
          <p:nvPr/>
        </p:nvSpPr>
        <p:spPr>
          <a:xfrm>
            <a:off x="0" y="1140806"/>
            <a:ext cx="12192000" cy="617477"/>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CCDPH’s Epidemiology Unit is presently engaged in different types of projects with different groups of partners </a:t>
            </a:r>
            <a:br>
              <a:rPr lang="en-US" sz="1500" spc="-60" dirty="0">
                <a:latin typeface="Poppins" panose="00000500000000000000" pitchFamily="2" charset="0"/>
                <a:cs typeface="Poppins" panose="00000500000000000000" pitchFamily="2" charset="0"/>
              </a:rPr>
            </a:br>
            <a:r>
              <a:rPr lang="en-US" sz="1500" spc="-60" dirty="0">
                <a:latin typeface="Poppins" panose="00000500000000000000" pitchFamily="2" charset="0"/>
                <a:cs typeface="Poppins" panose="00000500000000000000" pitchFamily="2" charset="0"/>
              </a:rPr>
              <a:t>and sources of funding  and timelines for completion. The graphic below summarizes these projects by category.</a:t>
            </a:r>
          </a:p>
        </p:txBody>
      </p:sp>
      <p:sp>
        <p:nvSpPr>
          <p:cNvPr id="76" name="Wave 75">
            <a:extLst>
              <a:ext uri="{FF2B5EF4-FFF2-40B4-BE49-F238E27FC236}">
                <a16:creationId xmlns:a16="http://schemas.microsoft.com/office/drawing/2014/main" id="{707DCB81-912F-CFA4-FEB3-DF139C24C9BB}"/>
              </a:ext>
            </a:extLst>
          </p:cNvPr>
          <p:cNvSpPr/>
          <p:nvPr/>
        </p:nvSpPr>
        <p:spPr>
          <a:xfrm>
            <a:off x="762000" y="1808401"/>
            <a:ext cx="1849429" cy="1217176"/>
          </a:xfrm>
          <a:prstGeom prst="wave">
            <a:avLst>
              <a:gd name="adj1" fmla="val 5387"/>
              <a:gd name="adj2" fmla="val 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Lato Light" panose="020F0502020204030203" pitchFamily="34" charset="0"/>
            </a:endParaRPr>
          </a:p>
        </p:txBody>
      </p:sp>
      <p:sp>
        <p:nvSpPr>
          <p:cNvPr id="77" name="Wave 76">
            <a:extLst>
              <a:ext uri="{FF2B5EF4-FFF2-40B4-BE49-F238E27FC236}">
                <a16:creationId xmlns:a16="http://schemas.microsoft.com/office/drawing/2014/main" id="{62612F62-870C-139D-E1A1-36D20514292F}"/>
              </a:ext>
            </a:extLst>
          </p:cNvPr>
          <p:cNvSpPr/>
          <p:nvPr/>
        </p:nvSpPr>
        <p:spPr>
          <a:xfrm>
            <a:off x="762000" y="3120830"/>
            <a:ext cx="1849429" cy="787400"/>
          </a:xfrm>
          <a:prstGeom prst="wave">
            <a:avLst>
              <a:gd name="adj1" fmla="val 7862"/>
              <a:gd name="adj2" fmla="val 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78" name="TextBox 77">
            <a:extLst>
              <a:ext uri="{FF2B5EF4-FFF2-40B4-BE49-F238E27FC236}">
                <a16:creationId xmlns:a16="http://schemas.microsoft.com/office/drawing/2014/main" id="{239D4AE1-0CA3-9069-02F6-F3EF800F8995}"/>
              </a:ext>
            </a:extLst>
          </p:cNvPr>
          <p:cNvSpPr txBox="1"/>
          <p:nvPr/>
        </p:nvSpPr>
        <p:spPr>
          <a:xfrm>
            <a:off x="941352" y="2155378"/>
            <a:ext cx="1476026" cy="523220"/>
          </a:xfrm>
          <a:prstGeom prst="rect">
            <a:avLst/>
          </a:prstGeom>
          <a:noFill/>
        </p:spPr>
        <p:txBody>
          <a:bodyPr wrap="square" rtlCol="0" anchor="ctr" anchorCtr="0">
            <a:spAutoFit/>
          </a:bodyPr>
          <a:lstStyle/>
          <a:p>
            <a:r>
              <a:rPr lang="en-US" sz="1400" b="1" dirty="0">
                <a:solidFill>
                  <a:schemeClr val="bg1"/>
                </a:solidFill>
                <a:latin typeface="Poppins" pitchFamily="2" charset="77"/>
                <a:ea typeface="League Spartan" charset="0"/>
                <a:cs typeface="Poppins" pitchFamily="2" charset="77"/>
              </a:rPr>
              <a:t>CDC HEALTH EQUITY Grant</a:t>
            </a:r>
          </a:p>
        </p:txBody>
      </p:sp>
      <p:sp>
        <p:nvSpPr>
          <p:cNvPr id="79" name="Subtitle 2">
            <a:extLst>
              <a:ext uri="{FF2B5EF4-FFF2-40B4-BE49-F238E27FC236}">
                <a16:creationId xmlns:a16="http://schemas.microsoft.com/office/drawing/2014/main" id="{C44C5258-12F8-6008-A316-3EE2F6D99AC2}"/>
              </a:ext>
            </a:extLst>
          </p:cNvPr>
          <p:cNvSpPr txBox="1">
            <a:spLocks/>
          </p:cNvSpPr>
          <p:nvPr/>
        </p:nvSpPr>
        <p:spPr>
          <a:xfrm>
            <a:off x="912657" y="3321881"/>
            <a:ext cx="1548116" cy="385298"/>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Cook County Health Survey (2022)</a:t>
            </a:r>
          </a:p>
        </p:txBody>
      </p:sp>
      <p:sp>
        <p:nvSpPr>
          <p:cNvPr id="80" name="Wave 79">
            <a:extLst>
              <a:ext uri="{FF2B5EF4-FFF2-40B4-BE49-F238E27FC236}">
                <a16:creationId xmlns:a16="http://schemas.microsoft.com/office/drawing/2014/main" id="{8FB667BD-537B-BA21-5F07-700BE982C535}"/>
              </a:ext>
            </a:extLst>
          </p:cNvPr>
          <p:cNvSpPr/>
          <p:nvPr/>
        </p:nvSpPr>
        <p:spPr>
          <a:xfrm>
            <a:off x="762000" y="3856751"/>
            <a:ext cx="1849429" cy="787400"/>
          </a:xfrm>
          <a:prstGeom prst="wave">
            <a:avLst>
              <a:gd name="adj1" fmla="val 7862"/>
              <a:gd name="adj2" fmla="val 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81" name="Subtitle 2">
            <a:extLst>
              <a:ext uri="{FF2B5EF4-FFF2-40B4-BE49-F238E27FC236}">
                <a16:creationId xmlns:a16="http://schemas.microsoft.com/office/drawing/2014/main" id="{06DC410A-8E53-8F6D-62AA-74A1F9F256ED}"/>
              </a:ext>
            </a:extLst>
          </p:cNvPr>
          <p:cNvSpPr txBox="1">
            <a:spLocks/>
          </p:cNvSpPr>
          <p:nvPr/>
        </p:nvSpPr>
        <p:spPr>
          <a:xfrm>
            <a:off x="912657" y="3974446"/>
            <a:ext cx="1548116" cy="552011"/>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Youth Risk Behavioral Survey (2022)</a:t>
            </a:r>
          </a:p>
        </p:txBody>
      </p:sp>
      <p:grpSp>
        <p:nvGrpSpPr>
          <p:cNvPr id="2" name="Group 1">
            <a:extLst>
              <a:ext uri="{FF2B5EF4-FFF2-40B4-BE49-F238E27FC236}">
                <a16:creationId xmlns:a16="http://schemas.microsoft.com/office/drawing/2014/main" id="{1E29B45C-0E83-EAE2-D8A4-4389C4E95E1C}"/>
              </a:ext>
            </a:extLst>
          </p:cNvPr>
          <p:cNvGrpSpPr/>
          <p:nvPr/>
        </p:nvGrpSpPr>
        <p:grpSpPr>
          <a:xfrm>
            <a:off x="762000" y="4590363"/>
            <a:ext cx="1849429" cy="787400"/>
            <a:chOff x="762000" y="4722393"/>
            <a:chExt cx="1849429" cy="787400"/>
          </a:xfrm>
        </p:grpSpPr>
        <p:sp>
          <p:nvSpPr>
            <p:cNvPr id="82" name="Wave 81">
              <a:extLst>
                <a:ext uri="{FF2B5EF4-FFF2-40B4-BE49-F238E27FC236}">
                  <a16:creationId xmlns:a16="http://schemas.microsoft.com/office/drawing/2014/main" id="{B790ED71-201E-0B4C-5B92-14F80BC0D98B}"/>
                </a:ext>
              </a:extLst>
            </p:cNvPr>
            <p:cNvSpPr/>
            <p:nvPr/>
          </p:nvSpPr>
          <p:spPr>
            <a:xfrm>
              <a:off x="762000" y="4722393"/>
              <a:ext cx="1849429" cy="787400"/>
            </a:xfrm>
            <a:prstGeom prst="wave">
              <a:avLst>
                <a:gd name="adj1" fmla="val 7862"/>
                <a:gd name="adj2" fmla="val 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83" name="Subtitle 2">
              <a:extLst>
                <a:ext uri="{FF2B5EF4-FFF2-40B4-BE49-F238E27FC236}">
                  <a16:creationId xmlns:a16="http://schemas.microsoft.com/office/drawing/2014/main" id="{DE896C2D-0E08-7E6C-5CD5-C606CF7EA2E2}"/>
                </a:ext>
              </a:extLst>
            </p:cNvPr>
            <p:cNvSpPr txBox="1">
              <a:spLocks/>
            </p:cNvSpPr>
            <p:nvPr/>
          </p:nvSpPr>
          <p:spPr>
            <a:xfrm>
              <a:off x="912657" y="4923444"/>
              <a:ext cx="1548116" cy="385298"/>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Cook County Health Atlas</a:t>
              </a:r>
            </a:p>
          </p:txBody>
        </p:sp>
      </p:grpSp>
      <p:sp>
        <p:nvSpPr>
          <p:cNvPr id="84" name="Wave 83">
            <a:extLst>
              <a:ext uri="{FF2B5EF4-FFF2-40B4-BE49-F238E27FC236}">
                <a16:creationId xmlns:a16="http://schemas.microsoft.com/office/drawing/2014/main" id="{B500F8B6-B505-BB70-7B59-3AD78AA2BC9E}"/>
              </a:ext>
            </a:extLst>
          </p:cNvPr>
          <p:cNvSpPr/>
          <p:nvPr/>
        </p:nvSpPr>
        <p:spPr>
          <a:xfrm>
            <a:off x="2974979" y="1808401"/>
            <a:ext cx="1849429" cy="1217176"/>
          </a:xfrm>
          <a:prstGeom prst="wave">
            <a:avLst>
              <a:gd name="adj1" fmla="val 5387"/>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Lato Light" panose="020F0502020204030203" pitchFamily="34" charset="0"/>
            </a:endParaRPr>
          </a:p>
        </p:txBody>
      </p:sp>
      <p:sp>
        <p:nvSpPr>
          <p:cNvPr id="85" name="Wave 84">
            <a:extLst>
              <a:ext uri="{FF2B5EF4-FFF2-40B4-BE49-F238E27FC236}">
                <a16:creationId xmlns:a16="http://schemas.microsoft.com/office/drawing/2014/main" id="{5187B947-3DC9-242A-A6A6-659446A8027C}"/>
              </a:ext>
            </a:extLst>
          </p:cNvPr>
          <p:cNvSpPr/>
          <p:nvPr/>
        </p:nvSpPr>
        <p:spPr>
          <a:xfrm>
            <a:off x="2974979" y="3120830"/>
            <a:ext cx="1849429" cy="787400"/>
          </a:xfrm>
          <a:prstGeom prst="wave">
            <a:avLst>
              <a:gd name="adj1" fmla="val 7862"/>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86" name="TextBox 85">
            <a:extLst>
              <a:ext uri="{FF2B5EF4-FFF2-40B4-BE49-F238E27FC236}">
                <a16:creationId xmlns:a16="http://schemas.microsoft.com/office/drawing/2014/main" id="{A7BAA849-D1F7-309D-5B7C-86E05DE4B0E6}"/>
              </a:ext>
            </a:extLst>
          </p:cNvPr>
          <p:cNvSpPr txBox="1"/>
          <p:nvPr/>
        </p:nvSpPr>
        <p:spPr>
          <a:xfrm>
            <a:off x="3125636" y="2263100"/>
            <a:ext cx="1548116" cy="307777"/>
          </a:xfrm>
          <a:prstGeom prst="rect">
            <a:avLst/>
          </a:prstGeom>
          <a:noFill/>
        </p:spPr>
        <p:txBody>
          <a:bodyPr wrap="square" rtlCol="0" anchor="ctr" anchorCtr="0">
            <a:spAutoFit/>
          </a:bodyPr>
          <a:lstStyle/>
          <a:p>
            <a:r>
              <a:rPr lang="en-US" sz="1400" b="1" dirty="0">
                <a:solidFill>
                  <a:schemeClr val="bg1"/>
                </a:solidFill>
                <a:latin typeface="Poppins" pitchFamily="2" charset="77"/>
                <a:ea typeface="League Spartan" charset="0"/>
                <a:cs typeface="Poppins" pitchFamily="2" charset="77"/>
              </a:rPr>
              <a:t>CSTE </a:t>
            </a:r>
          </a:p>
        </p:txBody>
      </p:sp>
      <p:sp>
        <p:nvSpPr>
          <p:cNvPr id="87" name="Subtitle 2">
            <a:extLst>
              <a:ext uri="{FF2B5EF4-FFF2-40B4-BE49-F238E27FC236}">
                <a16:creationId xmlns:a16="http://schemas.microsoft.com/office/drawing/2014/main" id="{05FF7F82-AB6A-BD32-8079-A82579A47553}"/>
              </a:ext>
            </a:extLst>
          </p:cNvPr>
          <p:cNvSpPr txBox="1">
            <a:spLocks/>
          </p:cNvSpPr>
          <p:nvPr/>
        </p:nvSpPr>
        <p:spPr>
          <a:xfrm>
            <a:off x="3125636" y="3405238"/>
            <a:ext cx="1548116" cy="218586"/>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DSTT</a:t>
            </a:r>
          </a:p>
        </p:txBody>
      </p:sp>
      <p:sp>
        <p:nvSpPr>
          <p:cNvPr id="88" name="Wave 87">
            <a:extLst>
              <a:ext uri="{FF2B5EF4-FFF2-40B4-BE49-F238E27FC236}">
                <a16:creationId xmlns:a16="http://schemas.microsoft.com/office/drawing/2014/main" id="{EFB9706E-4343-8595-548E-95F4446FB70C}"/>
              </a:ext>
            </a:extLst>
          </p:cNvPr>
          <p:cNvSpPr/>
          <p:nvPr/>
        </p:nvSpPr>
        <p:spPr>
          <a:xfrm>
            <a:off x="2974979" y="3856751"/>
            <a:ext cx="1849429" cy="787400"/>
          </a:xfrm>
          <a:prstGeom prst="wave">
            <a:avLst>
              <a:gd name="adj1" fmla="val 7862"/>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89" name="Subtitle 2">
            <a:extLst>
              <a:ext uri="{FF2B5EF4-FFF2-40B4-BE49-F238E27FC236}">
                <a16:creationId xmlns:a16="http://schemas.microsoft.com/office/drawing/2014/main" id="{9D156A33-2878-02FD-B57E-1DDA05C22125}"/>
              </a:ext>
            </a:extLst>
          </p:cNvPr>
          <p:cNvSpPr txBox="1">
            <a:spLocks/>
          </p:cNvSpPr>
          <p:nvPr/>
        </p:nvSpPr>
        <p:spPr>
          <a:xfrm>
            <a:off x="3125636" y="4141159"/>
            <a:ext cx="1548116" cy="218586"/>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LEAD</a:t>
            </a:r>
          </a:p>
        </p:txBody>
      </p:sp>
      <p:sp>
        <p:nvSpPr>
          <p:cNvPr id="90" name="Wave 89">
            <a:extLst>
              <a:ext uri="{FF2B5EF4-FFF2-40B4-BE49-F238E27FC236}">
                <a16:creationId xmlns:a16="http://schemas.microsoft.com/office/drawing/2014/main" id="{AB6C601D-FA1E-6FA7-0E4B-F33CA51D93B7}"/>
              </a:ext>
            </a:extLst>
          </p:cNvPr>
          <p:cNvSpPr/>
          <p:nvPr/>
        </p:nvSpPr>
        <p:spPr>
          <a:xfrm>
            <a:off x="2974979" y="4590363"/>
            <a:ext cx="1849429" cy="787400"/>
          </a:xfrm>
          <a:prstGeom prst="wave">
            <a:avLst>
              <a:gd name="adj1" fmla="val 7862"/>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91" name="Subtitle 2">
            <a:extLst>
              <a:ext uri="{FF2B5EF4-FFF2-40B4-BE49-F238E27FC236}">
                <a16:creationId xmlns:a16="http://schemas.microsoft.com/office/drawing/2014/main" id="{EDFEED65-7EAB-221A-04B2-5F55B21030FD}"/>
              </a:ext>
            </a:extLst>
          </p:cNvPr>
          <p:cNvSpPr txBox="1">
            <a:spLocks/>
          </p:cNvSpPr>
          <p:nvPr/>
        </p:nvSpPr>
        <p:spPr>
          <a:xfrm>
            <a:off x="3125636" y="4874770"/>
            <a:ext cx="1548116" cy="218586"/>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AEF</a:t>
            </a:r>
          </a:p>
        </p:txBody>
      </p:sp>
      <p:sp>
        <p:nvSpPr>
          <p:cNvPr id="92" name="Wave 91">
            <a:extLst>
              <a:ext uri="{FF2B5EF4-FFF2-40B4-BE49-F238E27FC236}">
                <a16:creationId xmlns:a16="http://schemas.microsoft.com/office/drawing/2014/main" id="{FAE79B68-3CEE-B57A-C38A-3CBC859FB40A}"/>
              </a:ext>
            </a:extLst>
          </p:cNvPr>
          <p:cNvSpPr/>
          <p:nvPr/>
        </p:nvSpPr>
        <p:spPr>
          <a:xfrm>
            <a:off x="5171286" y="1808401"/>
            <a:ext cx="1849429" cy="1217176"/>
          </a:xfrm>
          <a:prstGeom prst="wave">
            <a:avLst>
              <a:gd name="adj1" fmla="val 5387"/>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Lato Light" panose="020F0502020204030203" pitchFamily="34" charset="0"/>
            </a:endParaRPr>
          </a:p>
        </p:txBody>
      </p:sp>
      <p:sp>
        <p:nvSpPr>
          <p:cNvPr id="93" name="Wave 92">
            <a:extLst>
              <a:ext uri="{FF2B5EF4-FFF2-40B4-BE49-F238E27FC236}">
                <a16:creationId xmlns:a16="http://schemas.microsoft.com/office/drawing/2014/main" id="{BF893CF8-3873-5618-9F60-C9DF957837BE}"/>
              </a:ext>
            </a:extLst>
          </p:cNvPr>
          <p:cNvSpPr/>
          <p:nvPr/>
        </p:nvSpPr>
        <p:spPr>
          <a:xfrm>
            <a:off x="5171286" y="3120830"/>
            <a:ext cx="1849429" cy="787400"/>
          </a:xfrm>
          <a:prstGeom prst="wave">
            <a:avLst>
              <a:gd name="adj1" fmla="val 7862"/>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94" name="TextBox 93">
            <a:extLst>
              <a:ext uri="{FF2B5EF4-FFF2-40B4-BE49-F238E27FC236}">
                <a16:creationId xmlns:a16="http://schemas.microsoft.com/office/drawing/2014/main" id="{FFDF3619-FD5B-DF12-2D2C-3EFAC28B43C2}"/>
              </a:ext>
            </a:extLst>
          </p:cNvPr>
          <p:cNvSpPr txBox="1"/>
          <p:nvPr/>
        </p:nvSpPr>
        <p:spPr>
          <a:xfrm>
            <a:off x="5321942" y="2263099"/>
            <a:ext cx="1504721" cy="307777"/>
          </a:xfrm>
          <a:prstGeom prst="rect">
            <a:avLst/>
          </a:prstGeom>
          <a:noFill/>
        </p:spPr>
        <p:txBody>
          <a:bodyPr wrap="square" rtlCol="0" anchor="ctr" anchorCtr="0">
            <a:spAutoFit/>
          </a:bodyPr>
          <a:lstStyle/>
          <a:p>
            <a:r>
              <a:rPr lang="en-US" sz="1400" b="1" dirty="0">
                <a:solidFill>
                  <a:schemeClr val="bg1"/>
                </a:solidFill>
                <a:latin typeface="Poppins" pitchFamily="2" charset="77"/>
                <a:ea typeface="League Spartan" charset="0"/>
                <a:cs typeface="Poppins" pitchFamily="2" charset="77"/>
              </a:rPr>
              <a:t>ASTHO</a:t>
            </a:r>
          </a:p>
        </p:txBody>
      </p:sp>
      <p:sp>
        <p:nvSpPr>
          <p:cNvPr id="95" name="Subtitle 2">
            <a:extLst>
              <a:ext uri="{FF2B5EF4-FFF2-40B4-BE49-F238E27FC236}">
                <a16:creationId xmlns:a16="http://schemas.microsoft.com/office/drawing/2014/main" id="{F8F49FD3-14C2-A974-7412-327C69AADAD2}"/>
              </a:ext>
            </a:extLst>
          </p:cNvPr>
          <p:cNvSpPr txBox="1">
            <a:spLocks/>
          </p:cNvSpPr>
          <p:nvPr/>
        </p:nvSpPr>
        <p:spPr>
          <a:xfrm>
            <a:off x="5321942" y="3405238"/>
            <a:ext cx="1548116" cy="218586"/>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err="1">
                <a:solidFill>
                  <a:schemeClr val="bg1"/>
                </a:solidFill>
                <a:latin typeface="+mj-lt"/>
                <a:ea typeface="Lato Light" panose="020F0502020204030203" pitchFamily="34" charset="0"/>
                <a:cs typeface="Lato Light" panose="020F0502020204030203" pitchFamily="34" charset="0"/>
              </a:rPr>
              <a:t>VeggieRx</a:t>
            </a:r>
            <a:endParaRPr lang="en-US" sz="1400" dirty="0">
              <a:solidFill>
                <a:schemeClr val="bg1"/>
              </a:solidFill>
              <a:latin typeface="+mj-lt"/>
              <a:ea typeface="Lato Light" panose="020F0502020204030203" pitchFamily="34" charset="0"/>
              <a:cs typeface="Lato Light" panose="020F0502020204030203" pitchFamily="34" charset="0"/>
            </a:endParaRPr>
          </a:p>
        </p:txBody>
      </p:sp>
      <p:sp>
        <p:nvSpPr>
          <p:cNvPr id="96" name="Wave 95">
            <a:extLst>
              <a:ext uri="{FF2B5EF4-FFF2-40B4-BE49-F238E27FC236}">
                <a16:creationId xmlns:a16="http://schemas.microsoft.com/office/drawing/2014/main" id="{C410AA85-F6E8-5FC0-019D-FD0ED4A2E2FC}"/>
              </a:ext>
            </a:extLst>
          </p:cNvPr>
          <p:cNvSpPr/>
          <p:nvPr/>
        </p:nvSpPr>
        <p:spPr>
          <a:xfrm>
            <a:off x="5171286" y="3856751"/>
            <a:ext cx="1849429" cy="787400"/>
          </a:xfrm>
          <a:prstGeom prst="wave">
            <a:avLst>
              <a:gd name="adj1" fmla="val 7862"/>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97" name="Subtitle 2">
            <a:extLst>
              <a:ext uri="{FF2B5EF4-FFF2-40B4-BE49-F238E27FC236}">
                <a16:creationId xmlns:a16="http://schemas.microsoft.com/office/drawing/2014/main" id="{8EB3E3A0-7EF7-1D5C-BB91-4A63D7080F5F}"/>
              </a:ext>
            </a:extLst>
          </p:cNvPr>
          <p:cNvSpPr txBox="1">
            <a:spLocks/>
          </p:cNvSpPr>
          <p:nvPr/>
        </p:nvSpPr>
        <p:spPr>
          <a:xfrm>
            <a:off x="5321942" y="4141159"/>
            <a:ext cx="1548116" cy="218586"/>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Do work</a:t>
            </a:r>
          </a:p>
        </p:txBody>
      </p:sp>
      <p:sp>
        <p:nvSpPr>
          <p:cNvPr id="98" name="Wave 97">
            <a:extLst>
              <a:ext uri="{FF2B5EF4-FFF2-40B4-BE49-F238E27FC236}">
                <a16:creationId xmlns:a16="http://schemas.microsoft.com/office/drawing/2014/main" id="{48AC14EA-CE3D-32A8-5313-F524F555CF7B}"/>
              </a:ext>
            </a:extLst>
          </p:cNvPr>
          <p:cNvSpPr/>
          <p:nvPr/>
        </p:nvSpPr>
        <p:spPr>
          <a:xfrm>
            <a:off x="5171286" y="4590363"/>
            <a:ext cx="1849429" cy="787400"/>
          </a:xfrm>
          <a:prstGeom prst="wave">
            <a:avLst>
              <a:gd name="adj1" fmla="val 7862"/>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99" name="Subtitle 2">
            <a:extLst>
              <a:ext uri="{FF2B5EF4-FFF2-40B4-BE49-F238E27FC236}">
                <a16:creationId xmlns:a16="http://schemas.microsoft.com/office/drawing/2014/main" id="{F0211D6E-8C74-D781-1360-6735E9AFC80C}"/>
              </a:ext>
            </a:extLst>
          </p:cNvPr>
          <p:cNvSpPr txBox="1">
            <a:spLocks/>
          </p:cNvSpPr>
          <p:nvPr/>
        </p:nvSpPr>
        <p:spPr>
          <a:xfrm>
            <a:off x="5321942" y="4791415"/>
            <a:ext cx="1548116" cy="385298"/>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Update progress on the work</a:t>
            </a:r>
          </a:p>
        </p:txBody>
      </p:sp>
      <p:sp>
        <p:nvSpPr>
          <p:cNvPr id="100" name="Wave 99">
            <a:extLst>
              <a:ext uri="{FF2B5EF4-FFF2-40B4-BE49-F238E27FC236}">
                <a16:creationId xmlns:a16="http://schemas.microsoft.com/office/drawing/2014/main" id="{246BE2F4-AAB3-BE13-126D-1D263C96927B}"/>
              </a:ext>
            </a:extLst>
          </p:cNvPr>
          <p:cNvSpPr/>
          <p:nvPr/>
        </p:nvSpPr>
        <p:spPr>
          <a:xfrm>
            <a:off x="7367593" y="1808401"/>
            <a:ext cx="1849429" cy="1217176"/>
          </a:xfrm>
          <a:prstGeom prst="wave">
            <a:avLst>
              <a:gd name="adj1" fmla="val 5387"/>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Lato Light" panose="020F0502020204030203" pitchFamily="34" charset="0"/>
            </a:endParaRPr>
          </a:p>
        </p:txBody>
      </p:sp>
      <p:sp>
        <p:nvSpPr>
          <p:cNvPr id="101" name="Wave 100">
            <a:extLst>
              <a:ext uri="{FF2B5EF4-FFF2-40B4-BE49-F238E27FC236}">
                <a16:creationId xmlns:a16="http://schemas.microsoft.com/office/drawing/2014/main" id="{B47666D7-8A4B-BC54-A2F7-8468ACFE7E41}"/>
              </a:ext>
            </a:extLst>
          </p:cNvPr>
          <p:cNvSpPr/>
          <p:nvPr/>
        </p:nvSpPr>
        <p:spPr>
          <a:xfrm>
            <a:off x="7367593" y="3120830"/>
            <a:ext cx="1849429" cy="787400"/>
          </a:xfrm>
          <a:prstGeom prst="wave">
            <a:avLst>
              <a:gd name="adj1" fmla="val 7862"/>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102" name="TextBox 101">
            <a:extLst>
              <a:ext uri="{FF2B5EF4-FFF2-40B4-BE49-F238E27FC236}">
                <a16:creationId xmlns:a16="http://schemas.microsoft.com/office/drawing/2014/main" id="{D4EB316D-EA2B-629F-560C-F6DBDF529245}"/>
              </a:ext>
            </a:extLst>
          </p:cNvPr>
          <p:cNvSpPr txBox="1"/>
          <p:nvPr/>
        </p:nvSpPr>
        <p:spPr>
          <a:xfrm>
            <a:off x="7518250" y="2263100"/>
            <a:ext cx="1504721" cy="307777"/>
          </a:xfrm>
          <a:prstGeom prst="rect">
            <a:avLst/>
          </a:prstGeom>
          <a:noFill/>
        </p:spPr>
        <p:txBody>
          <a:bodyPr wrap="square" rtlCol="0" anchor="ctr" anchorCtr="0">
            <a:spAutoFit/>
          </a:bodyPr>
          <a:lstStyle/>
          <a:p>
            <a:r>
              <a:rPr lang="en-US" sz="1400" b="1" dirty="0">
                <a:solidFill>
                  <a:schemeClr val="bg1"/>
                </a:solidFill>
                <a:latin typeface="Poppins" pitchFamily="2" charset="77"/>
                <a:ea typeface="League Spartan" charset="0"/>
                <a:cs typeface="Poppins" pitchFamily="2" charset="77"/>
              </a:rPr>
              <a:t>SUHI</a:t>
            </a:r>
          </a:p>
        </p:txBody>
      </p:sp>
      <p:sp>
        <p:nvSpPr>
          <p:cNvPr id="103" name="Subtitle 2">
            <a:extLst>
              <a:ext uri="{FF2B5EF4-FFF2-40B4-BE49-F238E27FC236}">
                <a16:creationId xmlns:a16="http://schemas.microsoft.com/office/drawing/2014/main" id="{C004BB6B-082E-1D62-19F6-D0CD641D274F}"/>
              </a:ext>
            </a:extLst>
          </p:cNvPr>
          <p:cNvSpPr txBox="1">
            <a:spLocks/>
          </p:cNvSpPr>
          <p:nvPr/>
        </p:nvSpPr>
        <p:spPr>
          <a:xfrm>
            <a:off x="7518250" y="3321881"/>
            <a:ext cx="1548116" cy="385298"/>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SUHI Research Fellowship</a:t>
            </a:r>
          </a:p>
        </p:txBody>
      </p:sp>
      <p:sp>
        <p:nvSpPr>
          <p:cNvPr id="104" name="Wave 103">
            <a:extLst>
              <a:ext uri="{FF2B5EF4-FFF2-40B4-BE49-F238E27FC236}">
                <a16:creationId xmlns:a16="http://schemas.microsoft.com/office/drawing/2014/main" id="{B10A4A2B-4718-DE45-3D16-EAFD24B9F832}"/>
              </a:ext>
            </a:extLst>
          </p:cNvPr>
          <p:cNvSpPr/>
          <p:nvPr/>
        </p:nvSpPr>
        <p:spPr>
          <a:xfrm>
            <a:off x="7367593" y="3856751"/>
            <a:ext cx="1849429" cy="787400"/>
          </a:xfrm>
          <a:prstGeom prst="wave">
            <a:avLst>
              <a:gd name="adj1" fmla="val 7862"/>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105" name="Subtitle 2">
            <a:extLst>
              <a:ext uri="{FF2B5EF4-FFF2-40B4-BE49-F238E27FC236}">
                <a16:creationId xmlns:a16="http://schemas.microsoft.com/office/drawing/2014/main" id="{872319FE-EAEC-68FF-B154-78CA25271E44}"/>
              </a:ext>
            </a:extLst>
          </p:cNvPr>
          <p:cNvSpPr txBox="1">
            <a:spLocks/>
          </p:cNvSpPr>
          <p:nvPr/>
        </p:nvSpPr>
        <p:spPr>
          <a:xfrm>
            <a:off x="7518250" y="4057803"/>
            <a:ext cx="1548116" cy="385298"/>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Find and manage exceptions</a:t>
            </a:r>
          </a:p>
        </p:txBody>
      </p:sp>
      <p:sp>
        <p:nvSpPr>
          <p:cNvPr id="106" name="Wave 105">
            <a:extLst>
              <a:ext uri="{FF2B5EF4-FFF2-40B4-BE49-F238E27FC236}">
                <a16:creationId xmlns:a16="http://schemas.microsoft.com/office/drawing/2014/main" id="{6B91C4FC-A841-149B-7157-4517BA8E2D08}"/>
              </a:ext>
            </a:extLst>
          </p:cNvPr>
          <p:cNvSpPr/>
          <p:nvPr/>
        </p:nvSpPr>
        <p:spPr>
          <a:xfrm>
            <a:off x="7367593" y="4590363"/>
            <a:ext cx="1849429" cy="787400"/>
          </a:xfrm>
          <a:prstGeom prst="wave">
            <a:avLst>
              <a:gd name="adj1" fmla="val 7862"/>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107" name="Subtitle 2">
            <a:extLst>
              <a:ext uri="{FF2B5EF4-FFF2-40B4-BE49-F238E27FC236}">
                <a16:creationId xmlns:a16="http://schemas.microsoft.com/office/drawing/2014/main" id="{239D74D6-3183-9F7F-9AC7-065AEBB30DD7}"/>
              </a:ext>
            </a:extLst>
          </p:cNvPr>
          <p:cNvSpPr txBox="1">
            <a:spLocks/>
          </p:cNvSpPr>
          <p:nvPr/>
        </p:nvSpPr>
        <p:spPr>
          <a:xfrm>
            <a:off x="7518250" y="4874770"/>
            <a:ext cx="1548116" cy="218586"/>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Re-plan the project</a:t>
            </a:r>
          </a:p>
        </p:txBody>
      </p:sp>
      <p:sp>
        <p:nvSpPr>
          <p:cNvPr id="108" name="Wave 107">
            <a:extLst>
              <a:ext uri="{FF2B5EF4-FFF2-40B4-BE49-F238E27FC236}">
                <a16:creationId xmlns:a16="http://schemas.microsoft.com/office/drawing/2014/main" id="{44D150AE-23F4-14FC-83BB-8398FFF87AEC}"/>
              </a:ext>
            </a:extLst>
          </p:cNvPr>
          <p:cNvSpPr/>
          <p:nvPr/>
        </p:nvSpPr>
        <p:spPr>
          <a:xfrm>
            <a:off x="9580571" y="1808401"/>
            <a:ext cx="1849429" cy="1217176"/>
          </a:xfrm>
          <a:prstGeom prst="wave">
            <a:avLst>
              <a:gd name="adj1" fmla="val 5387"/>
              <a:gd name="adj2" fmla="val 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Lato Light" panose="020F0502020204030203" pitchFamily="34" charset="0"/>
            </a:endParaRPr>
          </a:p>
        </p:txBody>
      </p:sp>
      <p:sp>
        <p:nvSpPr>
          <p:cNvPr id="109" name="Wave 108">
            <a:extLst>
              <a:ext uri="{FF2B5EF4-FFF2-40B4-BE49-F238E27FC236}">
                <a16:creationId xmlns:a16="http://schemas.microsoft.com/office/drawing/2014/main" id="{FEED12F2-7975-900F-ECF9-8877A57A30F9}"/>
              </a:ext>
            </a:extLst>
          </p:cNvPr>
          <p:cNvSpPr/>
          <p:nvPr/>
        </p:nvSpPr>
        <p:spPr>
          <a:xfrm>
            <a:off x="9580571" y="3120830"/>
            <a:ext cx="1849429" cy="787400"/>
          </a:xfrm>
          <a:prstGeom prst="wave">
            <a:avLst>
              <a:gd name="adj1" fmla="val 7862"/>
              <a:gd name="adj2" fmla="val 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110" name="TextBox 109">
            <a:extLst>
              <a:ext uri="{FF2B5EF4-FFF2-40B4-BE49-F238E27FC236}">
                <a16:creationId xmlns:a16="http://schemas.microsoft.com/office/drawing/2014/main" id="{416E4D27-D729-9247-7ADF-A1A15BEC861A}"/>
              </a:ext>
            </a:extLst>
          </p:cNvPr>
          <p:cNvSpPr txBox="1"/>
          <p:nvPr/>
        </p:nvSpPr>
        <p:spPr>
          <a:xfrm>
            <a:off x="9731228" y="2155378"/>
            <a:ext cx="1504721" cy="523220"/>
          </a:xfrm>
          <a:prstGeom prst="rect">
            <a:avLst/>
          </a:prstGeom>
          <a:noFill/>
        </p:spPr>
        <p:txBody>
          <a:bodyPr wrap="square" rtlCol="0" anchor="ctr" anchorCtr="0">
            <a:spAutoFit/>
          </a:bodyPr>
          <a:lstStyle/>
          <a:p>
            <a:r>
              <a:rPr lang="en-US" sz="1400" b="1" dirty="0">
                <a:solidFill>
                  <a:schemeClr val="bg1"/>
                </a:solidFill>
                <a:latin typeface="Poppins" pitchFamily="2" charset="77"/>
                <a:ea typeface="League Spartan" charset="0"/>
                <a:cs typeface="Poppins" pitchFamily="2" charset="77"/>
              </a:rPr>
              <a:t>CLOSE THE PROJECT</a:t>
            </a:r>
          </a:p>
        </p:txBody>
      </p:sp>
      <p:sp>
        <p:nvSpPr>
          <p:cNvPr id="111" name="Subtitle 2">
            <a:extLst>
              <a:ext uri="{FF2B5EF4-FFF2-40B4-BE49-F238E27FC236}">
                <a16:creationId xmlns:a16="http://schemas.microsoft.com/office/drawing/2014/main" id="{B14C3DC1-0483-0537-C709-E8F29F9E2BA8}"/>
              </a:ext>
            </a:extLst>
          </p:cNvPr>
          <p:cNvSpPr txBox="1">
            <a:spLocks/>
          </p:cNvSpPr>
          <p:nvPr/>
        </p:nvSpPr>
        <p:spPr>
          <a:xfrm>
            <a:off x="9731228" y="3321882"/>
            <a:ext cx="1548116" cy="385298"/>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Document “lessons learned”</a:t>
            </a:r>
          </a:p>
        </p:txBody>
      </p:sp>
      <p:sp>
        <p:nvSpPr>
          <p:cNvPr id="112" name="Wave 111">
            <a:extLst>
              <a:ext uri="{FF2B5EF4-FFF2-40B4-BE49-F238E27FC236}">
                <a16:creationId xmlns:a16="http://schemas.microsoft.com/office/drawing/2014/main" id="{AD614D68-0C3F-3F3C-60A4-8B7C12C926AA}"/>
              </a:ext>
            </a:extLst>
          </p:cNvPr>
          <p:cNvSpPr/>
          <p:nvPr/>
        </p:nvSpPr>
        <p:spPr>
          <a:xfrm>
            <a:off x="9580571" y="3856751"/>
            <a:ext cx="1849429" cy="787400"/>
          </a:xfrm>
          <a:prstGeom prst="wave">
            <a:avLst>
              <a:gd name="adj1" fmla="val 7862"/>
              <a:gd name="adj2" fmla="val 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113" name="Subtitle 2">
            <a:extLst>
              <a:ext uri="{FF2B5EF4-FFF2-40B4-BE49-F238E27FC236}">
                <a16:creationId xmlns:a16="http://schemas.microsoft.com/office/drawing/2014/main" id="{935C038E-E456-8CEB-FBE8-321C5A2C0108}"/>
              </a:ext>
            </a:extLst>
          </p:cNvPr>
          <p:cNvSpPr txBox="1">
            <a:spLocks/>
          </p:cNvSpPr>
          <p:nvPr/>
        </p:nvSpPr>
        <p:spPr>
          <a:xfrm>
            <a:off x="9731228" y="4057803"/>
            <a:ext cx="1548116" cy="385298"/>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Close the project site</a:t>
            </a:r>
          </a:p>
        </p:txBody>
      </p:sp>
      <p:grpSp>
        <p:nvGrpSpPr>
          <p:cNvPr id="115" name="Group 114">
            <a:extLst>
              <a:ext uri="{FF2B5EF4-FFF2-40B4-BE49-F238E27FC236}">
                <a16:creationId xmlns:a16="http://schemas.microsoft.com/office/drawing/2014/main" id="{406B6B9D-2541-4D6E-6A97-F994F9E9C598}"/>
              </a:ext>
            </a:extLst>
          </p:cNvPr>
          <p:cNvGrpSpPr/>
          <p:nvPr/>
        </p:nvGrpSpPr>
        <p:grpSpPr>
          <a:xfrm>
            <a:off x="762811" y="5329546"/>
            <a:ext cx="1849429" cy="787400"/>
            <a:chOff x="762000" y="4722393"/>
            <a:chExt cx="1849429" cy="787400"/>
          </a:xfrm>
        </p:grpSpPr>
        <p:sp>
          <p:nvSpPr>
            <p:cNvPr id="116" name="Wave 115">
              <a:extLst>
                <a:ext uri="{FF2B5EF4-FFF2-40B4-BE49-F238E27FC236}">
                  <a16:creationId xmlns:a16="http://schemas.microsoft.com/office/drawing/2014/main" id="{53A7BB1D-F548-FCA1-A4B1-C1D616394D1C}"/>
                </a:ext>
              </a:extLst>
            </p:cNvPr>
            <p:cNvSpPr/>
            <p:nvPr/>
          </p:nvSpPr>
          <p:spPr>
            <a:xfrm>
              <a:off x="762000" y="4722393"/>
              <a:ext cx="1849429" cy="787400"/>
            </a:xfrm>
            <a:prstGeom prst="wave">
              <a:avLst>
                <a:gd name="adj1" fmla="val 7862"/>
                <a:gd name="adj2" fmla="val 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117" name="Subtitle 2">
              <a:extLst>
                <a:ext uri="{FF2B5EF4-FFF2-40B4-BE49-F238E27FC236}">
                  <a16:creationId xmlns:a16="http://schemas.microsoft.com/office/drawing/2014/main" id="{009F8177-090C-B710-3C58-CE12369545E9}"/>
                </a:ext>
              </a:extLst>
            </p:cNvPr>
            <p:cNvSpPr txBox="1">
              <a:spLocks/>
            </p:cNvSpPr>
            <p:nvPr/>
          </p:nvSpPr>
          <p:spPr>
            <a:xfrm>
              <a:off x="912657" y="4923444"/>
              <a:ext cx="1548116" cy="385298"/>
            </a:xfrm>
            <a:prstGeom prst="rect">
              <a:avLst/>
            </a:prstGeom>
          </p:spPr>
          <p:txBody>
            <a:bodyPr vert="horz" wrap="square" lIns="45720" tIns="22860" rIns="45720" bIns="22860"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00"/>
                </a:lnSpc>
              </a:pPr>
              <a:r>
                <a:rPr lang="en-US" sz="1400" dirty="0">
                  <a:solidFill>
                    <a:schemeClr val="bg1"/>
                  </a:solidFill>
                  <a:latin typeface="+mj-lt"/>
                  <a:ea typeface="Lato Light" panose="020F0502020204030203" pitchFamily="34" charset="0"/>
                  <a:cs typeface="Lato Light" panose="020F0502020204030203" pitchFamily="34" charset="0"/>
                </a:rPr>
                <a:t>Rapid Assessment Data Collection</a:t>
              </a:r>
            </a:p>
          </p:txBody>
        </p:sp>
      </p:grpSp>
    </p:spTree>
    <p:extLst>
      <p:ext uri="{BB962C8B-B14F-4D97-AF65-F5344CB8AC3E}">
        <p14:creationId xmlns:p14="http://schemas.microsoft.com/office/powerpoint/2010/main" val="2008480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C135820-13E1-4625-BB68-1A2C5B8FC7BD}"/>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600" dirty="0">
                <a:solidFill>
                  <a:schemeClr val="tx2"/>
                </a:solidFill>
                <a:latin typeface="Bebas Neue" pitchFamily="2" charset="0"/>
              </a:rPr>
              <a:t>HEALTH INDICATOR CATEGORIES</a:t>
            </a:r>
          </a:p>
        </p:txBody>
      </p:sp>
      <p:sp>
        <p:nvSpPr>
          <p:cNvPr id="5" name="TextBox 4">
            <a:extLst>
              <a:ext uri="{FF2B5EF4-FFF2-40B4-BE49-F238E27FC236}">
                <a16:creationId xmlns:a16="http://schemas.microsoft.com/office/drawing/2014/main" id="{17DB3A94-2FA2-4836-9BAD-D8668B266769}"/>
              </a:ext>
            </a:extLst>
          </p:cNvPr>
          <p:cNvSpPr txBox="1"/>
          <p:nvPr/>
        </p:nvSpPr>
        <p:spPr>
          <a:xfrm>
            <a:off x="0" y="918735"/>
            <a:ext cx="12192000" cy="348172"/>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Indicators on the health atlas are organized into six primary categories.</a:t>
            </a:r>
          </a:p>
        </p:txBody>
      </p:sp>
      <p:grpSp>
        <p:nvGrpSpPr>
          <p:cNvPr id="6" name="Group 5">
            <a:extLst>
              <a:ext uri="{FF2B5EF4-FFF2-40B4-BE49-F238E27FC236}">
                <a16:creationId xmlns:a16="http://schemas.microsoft.com/office/drawing/2014/main" id="{01D3CF95-35DC-B6C2-B3AB-83C23358FE9B}"/>
              </a:ext>
            </a:extLst>
          </p:cNvPr>
          <p:cNvGrpSpPr/>
          <p:nvPr/>
        </p:nvGrpSpPr>
        <p:grpSpPr>
          <a:xfrm>
            <a:off x="1184396" y="1571182"/>
            <a:ext cx="9823209" cy="4452135"/>
            <a:chOff x="1184396" y="1571182"/>
            <a:chExt cx="9823209" cy="4452135"/>
          </a:xfrm>
        </p:grpSpPr>
        <p:sp>
          <p:nvSpPr>
            <p:cNvPr id="2" name="TextBox 1">
              <a:extLst>
                <a:ext uri="{FF2B5EF4-FFF2-40B4-BE49-F238E27FC236}">
                  <a16:creationId xmlns:a16="http://schemas.microsoft.com/office/drawing/2014/main" id="{D2449D7F-E556-4742-8EC9-A0876B62BFE1}"/>
                </a:ext>
              </a:extLst>
            </p:cNvPr>
            <p:cNvSpPr txBox="1"/>
            <p:nvPr/>
          </p:nvSpPr>
          <p:spPr>
            <a:xfrm>
              <a:off x="1184396" y="1571182"/>
              <a:ext cx="2804507" cy="353943"/>
            </a:xfrm>
            <a:prstGeom prst="rect">
              <a:avLst/>
            </a:prstGeom>
            <a:noFill/>
          </p:spPr>
          <p:txBody>
            <a:bodyPr wrap="square" rtlCol="0" anchor="b">
              <a:spAutoFit/>
            </a:bodyPr>
            <a:lstStyle/>
            <a:p>
              <a:r>
                <a:rPr lang="en-US" sz="1700" b="1" spc="-15" dirty="0">
                  <a:solidFill>
                    <a:schemeClr val="accent1"/>
                  </a:solidFill>
                  <a:latin typeface="Poppins" panose="00000500000000000000" pitchFamily="2" charset="0"/>
                  <a:cs typeface="Poppins" panose="00000500000000000000" pitchFamily="2" charset="0"/>
                </a:rPr>
                <a:t>HEALTH OUTCOMES</a:t>
              </a:r>
            </a:p>
          </p:txBody>
        </p:sp>
        <p:sp>
          <p:nvSpPr>
            <p:cNvPr id="3" name="TextBox 2">
              <a:extLst>
                <a:ext uri="{FF2B5EF4-FFF2-40B4-BE49-F238E27FC236}">
                  <a16:creationId xmlns:a16="http://schemas.microsoft.com/office/drawing/2014/main" id="{07188ACB-9FBA-4B57-922B-E2BA7471124D}"/>
                </a:ext>
              </a:extLst>
            </p:cNvPr>
            <p:cNvSpPr txBox="1"/>
            <p:nvPr/>
          </p:nvSpPr>
          <p:spPr>
            <a:xfrm>
              <a:off x="1184398" y="1945224"/>
              <a:ext cx="2760744" cy="1001043"/>
            </a:xfrm>
            <a:prstGeom prst="rect">
              <a:avLst/>
            </a:prstGeom>
            <a:noFill/>
          </p:spPr>
          <p:txBody>
            <a:bodyPr wrap="square" rtlCol="0">
              <a:spAutoFit/>
            </a:bodyPr>
            <a:lstStyle/>
            <a:p>
              <a:pPr>
                <a:lnSpc>
                  <a:spcPts val="1800"/>
                </a:lnSpc>
              </a:pPr>
              <a:r>
                <a:rPr lang="en-US" sz="1200" spc="-10">
                  <a:latin typeface="Poppins" panose="00000500000000000000" pitchFamily="2" charset="0"/>
                  <a:cs typeface="Poppins" panose="00000500000000000000" pitchFamily="2" charset="0"/>
                </a:rPr>
                <a:t>Consequences, complications and other outcomes that result from disease (e.g., injury, hospitalization, death).</a:t>
              </a:r>
            </a:p>
          </p:txBody>
        </p:sp>
        <p:sp>
          <p:nvSpPr>
            <p:cNvPr id="8" name="TextBox 7">
              <a:extLst>
                <a:ext uri="{FF2B5EF4-FFF2-40B4-BE49-F238E27FC236}">
                  <a16:creationId xmlns:a16="http://schemas.microsoft.com/office/drawing/2014/main" id="{D29A29AD-1C8D-B14D-8D89-C78F42AFE0A4}"/>
                </a:ext>
              </a:extLst>
            </p:cNvPr>
            <p:cNvSpPr txBox="1"/>
            <p:nvPr/>
          </p:nvSpPr>
          <p:spPr>
            <a:xfrm>
              <a:off x="1184397" y="3108190"/>
              <a:ext cx="3066588" cy="353943"/>
            </a:xfrm>
            <a:prstGeom prst="rect">
              <a:avLst/>
            </a:prstGeom>
            <a:noFill/>
          </p:spPr>
          <p:txBody>
            <a:bodyPr wrap="square" rtlCol="0" anchor="b">
              <a:spAutoFit/>
            </a:bodyPr>
            <a:lstStyle>
              <a:defPPr>
                <a:defRPr lang="en-US"/>
              </a:defPPr>
              <a:lvl1pPr algn="r">
                <a:defRPr sz="1700" b="1" spc="-15">
                  <a:solidFill>
                    <a:srgbClr val="F58573"/>
                  </a:solidFill>
                  <a:latin typeface="Poppins" panose="00000500000000000000" pitchFamily="2" charset="0"/>
                  <a:cs typeface="Poppins" panose="00000500000000000000" pitchFamily="2" charset="0"/>
                </a:defRPr>
              </a:lvl1pPr>
            </a:lstStyle>
            <a:p>
              <a:pPr algn="l"/>
              <a:r>
                <a:rPr lang="en-US" dirty="0">
                  <a:solidFill>
                    <a:srgbClr val="EF4A23"/>
                  </a:solidFill>
                </a:rPr>
                <a:t>HEALTH BEHAVIORS</a:t>
              </a:r>
            </a:p>
          </p:txBody>
        </p:sp>
        <p:sp>
          <p:nvSpPr>
            <p:cNvPr id="9" name="TextBox 8">
              <a:extLst>
                <a:ext uri="{FF2B5EF4-FFF2-40B4-BE49-F238E27FC236}">
                  <a16:creationId xmlns:a16="http://schemas.microsoft.com/office/drawing/2014/main" id="{0E24D4A5-B80A-C246-B084-B353465FAA7E}"/>
                </a:ext>
              </a:extLst>
            </p:cNvPr>
            <p:cNvSpPr txBox="1"/>
            <p:nvPr/>
          </p:nvSpPr>
          <p:spPr>
            <a:xfrm>
              <a:off x="1184398" y="3482232"/>
              <a:ext cx="2650177" cy="1001043"/>
            </a:xfrm>
            <a:prstGeom prst="rect">
              <a:avLst/>
            </a:prstGeom>
            <a:noFill/>
          </p:spPr>
          <p:txBody>
            <a:bodyPr wrap="square" rtlCol="0">
              <a:spAutoFit/>
            </a:bodyPr>
            <a:lstStyle/>
            <a:p>
              <a:pPr>
                <a:lnSpc>
                  <a:spcPts val="1800"/>
                </a:lnSpc>
              </a:pPr>
              <a:r>
                <a:rPr lang="en-US" sz="1200" spc="-10">
                  <a:latin typeface="Poppins" panose="00000500000000000000" pitchFamily="2" charset="0"/>
                  <a:cs typeface="Poppins" panose="00000500000000000000" pitchFamily="2" charset="0"/>
                </a:rPr>
                <a:t>Individual activities that influence health (e.g., alcohol, drug and tobacco use; diet, physical activity, sleep).</a:t>
              </a:r>
            </a:p>
          </p:txBody>
        </p:sp>
        <p:sp>
          <p:nvSpPr>
            <p:cNvPr id="10" name="TextBox 9">
              <a:extLst>
                <a:ext uri="{FF2B5EF4-FFF2-40B4-BE49-F238E27FC236}">
                  <a16:creationId xmlns:a16="http://schemas.microsoft.com/office/drawing/2014/main" id="{B95B88C6-FF5F-4949-8FB9-A4D26E8730F4}"/>
                </a:ext>
              </a:extLst>
            </p:cNvPr>
            <p:cNvSpPr txBox="1"/>
            <p:nvPr/>
          </p:nvSpPr>
          <p:spPr>
            <a:xfrm>
              <a:off x="1184398" y="4648232"/>
              <a:ext cx="2289498" cy="353943"/>
            </a:xfrm>
            <a:prstGeom prst="rect">
              <a:avLst/>
            </a:prstGeom>
            <a:noFill/>
          </p:spPr>
          <p:txBody>
            <a:bodyPr wrap="square" rtlCol="0" anchor="b">
              <a:spAutoFit/>
            </a:bodyPr>
            <a:lstStyle/>
            <a:p>
              <a:r>
                <a:rPr lang="en-US" sz="1700" b="1" spc="-15" dirty="0">
                  <a:solidFill>
                    <a:srgbClr val="25CCD8"/>
                  </a:solidFill>
                  <a:latin typeface="Poppins" panose="00000500000000000000" pitchFamily="2" charset="0"/>
                  <a:cs typeface="Poppins" panose="00000500000000000000" pitchFamily="2" charset="0"/>
                </a:rPr>
                <a:t>HEALTH CARE</a:t>
              </a:r>
            </a:p>
          </p:txBody>
        </p:sp>
        <p:sp>
          <p:nvSpPr>
            <p:cNvPr id="11" name="TextBox 10">
              <a:extLst>
                <a:ext uri="{FF2B5EF4-FFF2-40B4-BE49-F238E27FC236}">
                  <a16:creationId xmlns:a16="http://schemas.microsoft.com/office/drawing/2014/main" id="{27C447A2-B84A-E84B-A6C3-EE0603BA76CB}"/>
                </a:ext>
              </a:extLst>
            </p:cNvPr>
            <p:cNvSpPr txBox="1"/>
            <p:nvPr/>
          </p:nvSpPr>
          <p:spPr>
            <a:xfrm>
              <a:off x="1184398" y="5022274"/>
              <a:ext cx="3066587" cy="1001043"/>
            </a:xfrm>
            <a:prstGeom prst="rect">
              <a:avLst/>
            </a:prstGeom>
            <a:noFill/>
          </p:spPr>
          <p:txBody>
            <a:bodyPr wrap="square" rtlCol="0">
              <a:spAutoFit/>
            </a:bodyPr>
            <a:lstStyle/>
            <a:p>
              <a:pPr>
                <a:lnSpc>
                  <a:spcPts val="1800"/>
                </a:lnSpc>
              </a:pPr>
              <a:r>
                <a:rPr lang="en-US" sz="1200" spc="-10">
                  <a:latin typeface="Poppins" panose="00000500000000000000" pitchFamily="2" charset="0"/>
                  <a:cs typeface="Poppins" panose="00000500000000000000" pitchFamily="2" charset="0"/>
                </a:rPr>
                <a:t>Systems and services for administering care (e.g., health screenings; primary, prenatal and dental care; clinics, hospitals, FQHCs).</a:t>
              </a:r>
            </a:p>
          </p:txBody>
        </p:sp>
        <p:sp>
          <p:nvSpPr>
            <p:cNvPr id="12" name="TextBox 11">
              <a:extLst>
                <a:ext uri="{FF2B5EF4-FFF2-40B4-BE49-F238E27FC236}">
                  <a16:creationId xmlns:a16="http://schemas.microsoft.com/office/drawing/2014/main" id="{603A455D-0A0C-7643-893A-6DA4C4C91439}"/>
                </a:ext>
              </a:extLst>
            </p:cNvPr>
            <p:cNvSpPr txBox="1"/>
            <p:nvPr/>
          </p:nvSpPr>
          <p:spPr>
            <a:xfrm>
              <a:off x="8309113" y="1571182"/>
              <a:ext cx="2698489" cy="353943"/>
            </a:xfrm>
            <a:prstGeom prst="rect">
              <a:avLst/>
            </a:prstGeom>
            <a:noFill/>
          </p:spPr>
          <p:txBody>
            <a:bodyPr wrap="square" rtlCol="0" anchor="b">
              <a:spAutoFit/>
            </a:bodyPr>
            <a:lstStyle/>
            <a:p>
              <a:pPr algn="r"/>
              <a:r>
                <a:rPr lang="en-US" sz="1700" b="1" spc="-15" dirty="0">
                  <a:solidFill>
                    <a:srgbClr val="0C2340"/>
                  </a:solidFill>
                  <a:latin typeface="Poppins" panose="00000500000000000000" pitchFamily="2" charset="0"/>
                  <a:cs typeface="Poppins" panose="00000500000000000000" pitchFamily="2" charset="0"/>
                </a:rPr>
                <a:t>DEMOGRAPHICS</a:t>
              </a:r>
            </a:p>
          </p:txBody>
        </p:sp>
        <p:sp>
          <p:nvSpPr>
            <p:cNvPr id="13" name="TextBox 12">
              <a:extLst>
                <a:ext uri="{FF2B5EF4-FFF2-40B4-BE49-F238E27FC236}">
                  <a16:creationId xmlns:a16="http://schemas.microsoft.com/office/drawing/2014/main" id="{0AD24037-6811-0043-A74F-D07BD420A198}"/>
                </a:ext>
              </a:extLst>
            </p:cNvPr>
            <p:cNvSpPr txBox="1"/>
            <p:nvPr/>
          </p:nvSpPr>
          <p:spPr>
            <a:xfrm>
              <a:off x="8106088" y="1945224"/>
              <a:ext cx="2901515" cy="1001043"/>
            </a:xfrm>
            <a:prstGeom prst="rect">
              <a:avLst/>
            </a:prstGeom>
            <a:noFill/>
          </p:spPr>
          <p:txBody>
            <a:bodyPr wrap="square" rtlCol="0">
              <a:spAutoFit/>
            </a:bodyPr>
            <a:lstStyle/>
            <a:p>
              <a:pPr algn="r">
                <a:lnSpc>
                  <a:spcPts val="1800"/>
                </a:lnSpc>
              </a:pPr>
              <a:r>
                <a:rPr lang="en-US" sz="1200" spc="-10" dirty="0">
                  <a:latin typeface="Poppins" panose="00000500000000000000" pitchFamily="2" charset="0"/>
                  <a:cs typeface="Poppins" panose="00000500000000000000" pitchFamily="2" charset="0"/>
                </a:rPr>
                <a:t>Population characteristics including community size, composition and structure (e.g., population, age, gender, race/ethnicity, migration).</a:t>
              </a:r>
            </a:p>
          </p:txBody>
        </p:sp>
        <p:sp>
          <p:nvSpPr>
            <p:cNvPr id="14" name="TextBox 13">
              <a:extLst>
                <a:ext uri="{FF2B5EF4-FFF2-40B4-BE49-F238E27FC236}">
                  <a16:creationId xmlns:a16="http://schemas.microsoft.com/office/drawing/2014/main" id="{1F4B5B59-7EF8-D34D-BBDA-790044402C4E}"/>
                </a:ext>
              </a:extLst>
            </p:cNvPr>
            <p:cNvSpPr txBox="1"/>
            <p:nvPr/>
          </p:nvSpPr>
          <p:spPr>
            <a:xfrm>
              <a:off x="8098613" y="3108190"/>
              <a:ext cx="2908989" cy="353943"/>
            </a:xfrm>
            <a:prstGeom prst="rect">
              <a:avLst/>
            </a:prstGeom>
            <a:noFill/>
          </p:spPr>
          <p:txBody>
            <a:bodyPr wrap="square" rtlCol="0" anchor="b">
              <a:spAutoFit/>
            </a:bodyPr>
            <a:lstStyle/>
            <a:p>
              <a:pPr algn="r"/>
              <a:r>
                <a:rPr lang="en-US" sz="1700" b="1" spc="-15" dirty="0">
                  <a:solidFill>
                    <a:srgbClr val="F58573"/>
                  </a:solidFill>
                  <a:latin typeface="Poppins" panose="00000500000000000000" pitchFamily="2" charset="0"/>
                  <a:cs typeface="Poppins" panose="00000500000000000000" pitchFamily="2" charset="0"/>
                </a:rPr>
                <a:t>SOCIOECONOMIC</a:t>
              </a:r>
            </a:p>
          </p:txBody>
        </p:sp>
        <p:sp>
          <p:nvSpPr>
            <p:cNvPr id="15" name="TextBox 14">
              <a:extLst>
                <a:ext uri="{FF2B5EF4-FFF2-40B4-BE49-F238E27FC236}">
                  <a16:creationId xmlns:a16="http://schemas.microsoft.com/office/drawing/2014/main" id="{880086C6-D72F-6240-B9C6-BAB998A24032}"/>
                </a:ext>
              </a:extLst>
            </p:cNvPr>
            <p:cNvSpPr txBox="1"/>
            <p:nvPr/>
          </p:nvSpPr>
          <p:spPr>
            <a:xfrm>
              <a:off x="8064786" y="3482232"/>
              <a:ext cx="2942819" cy="1001043"/>
            </a:xfrm>
            <a:prstGeom prst="rect">
              <a:avLst/>
            </a:prstGeom>
            <a:noFill/>
          </p:spPr>
          <p:txBody>
            <a:bodyPr wrap="square" rtlCol="0">
              <a:spAutoFit/>
            </a:bodyPr>
            <a:lstStyle/>
            <a:p>
              <a:pPr algn="r">
                <a:lnSpc>
                  <a:spcPts val="1800"/>
                </a:lnSpc>
              </a:pPr>
              <a:r>
                <a:rPr lang="en-US" sz="1200" spc="-10" dirty="0">
                  <a:latin typeface="Poppins" panose="00000500000000000000" pitchFamily="2" charset="0"/>
                  <a:cs typeface="Poppins" panose="00000500000000000000" pitchFamily="2" charset="0"/>
                </a:rPr>
                <a:t>Social and economic factors that can affect health (e.g., income, employment, education,  segregation).</a:t>
              </a:r>
            </a:p>
          </p:txBody>
        </p:sp>
      </p:grpSp>
      <p:grpSp>
        <p:nvGrpSpPr>
          <p:cNvPr id="31" name="Group 30">
            <a:extLst>
              <a:ext uri="{FF2B5EF4-FFF2-40B4-BE49-F238E27FC236}">
                <a16:creationId xmlns:a16="http://schemas.microsoft.com/office/drawing/2014/main" id="{332CFB72-E661-4744-B7F1-2A74E4B03F31}"/>
              </a:ext>
            </a:extLst>
          </p:cNvPr>
          <p:cNvGrpSpPr/>
          <p:nvPr/>
        </p:nvGrpSpPr>
        <p:grpSpPr>
          <a:xfrm>
            <a:off x="8064783" y="4648232"/>
            <a:ext cx="2942821" cy="1836750"/>
            <a:chOff x="8064783" y="4648232"/>
            <a:chExt cx="2942821" cy="1836750"/>
          </a:xfrm>
        </p:grpSpPr>
        <p:sp>
          <p:nvSpPr>
            <p:cNvPr id="16" name="TextBox 15">
              <a:extLst>
                <a:ext uri="{FF2B5EF4-FFF2-40B4-BE49-F238E27FC236}">
                  <a16:creationId xmlns:a16="http://schemas.microsoft.com/office/drawing/2014/main" id="{A5EA40C6-DF14-3642-AB3F-E5B1F9AF088B}"/>
                </a:ext>
              </a:extLst>
            </p:cNvPr>
            <p:cNvSpPr txBox="1"/>
            <p:nvPr/>
          </p:nvSpPr>
          <p:spPr>
            <a:xfrm>
              <a:off x="8064783" y="4648232"/>
              <a:ext cx="2942819" cy="353943"/>
            </a:xfrm>
            <a:prstGeom prst="rect">
              <a:avLst/>
            </a:prstGeom>
            <a:noFill/>
          </p:spPr>
          <p:txBody>
            <a:bodyPr wrap="square" rtlCol="0" anchor="b">
              <a:spAutoFit/>
            </a:bodyPr>
            <a:lstStyle/>
            <a:p>
              <a:pPr algn="r"/>
              <a:r>
                <a:rPr lang="en-US" sz="1700" b="1" spc="-15" dirty="0">
                  <a:solidFill>
                    <a:schemeClr val="bg1">
                      <a:lumMod val="65000"/>
                    </a:schemeClr>
                  </a:solidFill>
                  <a:latin typeface="Poppins" panose="00000500000000000000" pitchFamily="2" charset="0"/>
                  <a:cs typeface="Poppins" panose="00000500000000000000" pitchFamily="2" charset="0"/>
                </a:rPr>
                <a:t>PHYSICAL ENVIRONMENT</a:t>
              </a:r>
            </a:p>
          </p:txBody>
        </p:sp>
        <p:sp>
          <p:nvSpPr>
            <p:cNvPr id="17" name="TextBox 16">
              <a:extLst>
                <a:ext uri="{FF2B5EF4-FFF2-40B4-BE49-F238E27FC236}">
                  <a16:creationId xmlns:a16="http://schemas.microsoft.com/office/drawing/2014/main" id="{CF5AEA31-BD23-3644-84E0-642C3766B153}"/>
                </a:ext>
              </a:extLst>
            </p:cNvPr>
            <p:cNvSpPr txBox="1"/>
            <p:nvPr/>
          </p:nvSpPr>
          <p:spPr>
            <a:xfrm>
              <a:off x="8309114" y="5022274"/>
              <a:ext cx="2698490" cy="1462708"/>
            </a:xfrm>
            <a:prstGeom prst="rect">
              <a:avLst/>
            </a:prstGeom>
            <a:noFill/>
          </p:spPr>
          <p:txBody>
            <a:bodyPr wrap="square" rtlCol="0">
              <a:spAutoFit/>
            </a:bodyPr>
            <a:lstStyle/>
            <a:p>
              <a:pPr algn="r">
                <a:lnSpc>
                  <a:spcPts val="1800"/>
                </a:lnSpc>
              </a:pPr>
              <a:r>
                <a:rPr lang="en-US" sz="1200" spc="-10" dirty="0">
                  <a:latin typeface="Poppins" panose="00000500000000000000" pitchFamily="2" charset="0"/>
                  <a:cs typeface="Poppins" panose="00000500000000000000" pitchFamily="2" charset="0"/>
                </a:rPr>
                <a:t>Characteristics of the places where individuals where individuals live, learn, work, and play (e.g., parks, housing, air quality, water quality and transportation)</a:t>
              </a:r>
            </a:p>
          </p:txBody>
        </p:sp>
      </p:grpSp>
      <p:sp>
        <p:nvSpPr>
          <p:cNvPr id="19" name="Freeform: Shape 526">
            <a:extLst>
              <a:ext uri="{FF2B5EF4-FFF2-40B4-BE49-F238E27FC236}">
                <a16:creationId xmlns:a16="http://schemas.microsoft.com/office/drawing/2014/main" id="{293FEDF0-DEB3-184B-8D6A-BE82455AD73A}"/>
              </a:ext>
            </a:extLst>
          </p:cNvPr>
          <p:cNvSpPr/>
          <p:nvPr/>
        </p:nvSpPr>
        <p:spPr>
          <a:xfrm>
            <a:off x="5484943" y="1386429"/>
            <a:ext cx="1222744" cy="1118720"/>
          </a:xfrm>
          <a:custGeom>
            <a:avLst/>
            <a:gdLst/>
            <a:ahLst/>
            <a:cxnLst>
              <a:cxn ang="3cd4">
                <a:pos x="hc" y="t"/>
              </a:cxn>
              <a:cxn ang="cd2">
                <a:pos x="l" y="vc"/>
              </a:cxn>
              <a:cxn ang="cd4">
                <a:pos x="hc" y="b"/>
              </a:cxn>
              <a:cxn ang="0">
                <a:pos x="r" y="vc"/>
              </a:cxn>
            </a:cxnLst>
            <a:rect l="l" t="t" r="r" b="b"/>
            <a:pathLst>
              <a:path w="1964" h="1797">
                <a:moveTo>
                  <a:pt x="1208" y="1491"/>
                </a:moveTo>
                <a:lnTo>
                  <a:pt x="1739" y="1797"/>
                </a:lnTo>
                <a:lnTo>
                  <a:pt x="1856" y="1729"/>
                </a:lnTo>
                <a:cubicBezTo>
                  <a:pt x="1923" y="1691"/>
                  <a:pt x="1964" y="1620"/>
                  <a:pt x="1964" y="1543"/>
                </a:cubicBezTo>
                <a:lnTo>
                  <a:pt x="1964" y="658"/>
                </a:lnTo>
                <a:cubicBezTo>
                  <a:pt x="1964" y="581"/>
                  <a:pt x="1923" y="510"/>
                  <a:pt x="1856" y="471"/>
                </a:cubicBezTo>
                <a:lnTo>
                  <a:pt x="1090" y="28"/>
                </a:lnTo>
                <a:cubicBezTo>
                  <a:pt x="1023" y="-9"/>
                  <a:pt x="941" y="-9"/>
                  <a:pt x="874" y="28"/>
                </a:cubicBezTo>
                <a:lnTo>
                  <a:pt x="108" y="471"/>
                </a:lnTo>
                <a:cubicBezTo>
                  <a:pt x="41" y="510"/>
                  <a:pt x="0" y="581"/>
                  <a:pt x="0" y="658"/>
                </a:cubicBezTo>
                <a:lnTo>
                  <a:pt x="0" y="1543"/>
                </a:lnTo>
                <a:cubicBezTo>
                  <a:pt x="0" y="1620"/>
                  <a:pt x="41" y="1691"/>
                  <a:pt x="108" y="1729"/>
                </a:cubicBezTo>
                <a:lnTo>
                  <a:pt x="226" y="1797"/>
                </a:lnTo>
                <a:lnTo>
                  <a:pt x="755" y="1491"/>
                </a:lnTo>
                <a:cubicBezTo>
                  <a:pt x="896" y="1411"/>
                  <a:pt x="1068" y="1411"/>
                  <a:pt x="1208" y="1491"/>
                </a:cubicBezTo>
                <a:close/>
              </a:path>
            </a:pathLst>
          </a:custGeom>
          <a:solidFill>
            <a:srgbClr val="0C2340"/>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0" name="Freeform: Shape 527">
            <a:extLst>
              <a:ext uri="{FF2B5EF4-FFF2-40B4-BE49-F238E27FC236}">
                <a16:creationId xmlns:a16="http://schemas.microsoft.com/office/drawing/2014/main" id="{874A21BA-AD9D-C94D-87B8-B660F90FB65B}"/>
              </a:ext>
            </a:extLst>
          </p:cNvPr>
          <p:cNvSpPr/>
          <p:nvPr/>
        </p:nvSpPr>
        <p:spPr>
          <a:xfrm>
            <a:off x="4103359" y="2191212"/>
            <a:ext cx="1223367" cy="1369749"/>
          </a:xfrm>
          <a:custGeom>
            <a:avLst/>
            <a:gdLst/>
            <a:ahLst/>
            <a:cxnLst>
              <a:cxn ang="3cd4">
                <a:pos x="hc" y="t"/>
              </a:cxn>
              <a:cxn ang="cd2">
                <a:pos x="l" y="vc"/>
              </a:cxn>
              <a:cxn ang="cd4">
                <a:pos x="hc" y="b"/>
              </a:cxn>
              <a:cxn ang="0">
                <a:pos x="r" y="vc"/>
              </a:cxn>
            </a:cxnLst>
            <a:rect l="l" t="t" r="r" b="b"/>
            <a:pathLst>
              <a:path w="1965" h="2200">
                <a:moveTo>
                  <a:pt x="1364" y="1128"/>
                </a:moveTo>
                <a:lnTo>
                  <a:pt x="1965" y="782"/>
                </a:lnTo>
                <a:lnTo>
                  <a:pt x="1965" y="657"/>
                </a:lnTo>
                <a:cubicBezTo>
                  <a:pt x="1965" y="580"/>
                  <a:pt x="1923" y="509"/>
                  <a:pt x="1857" y="471"/>
                </a:cubicBezTo>
                <a:lnTo>
                  <a:pt x="1090" y="28"/>
                </a:lnTo>
                <a:cubicBezTo>
                  <a:pt x="1024" y="-9"/>
                  <a:pt x="942" y="-9"/>
                  <a:pt x="875" y="28"/>
                </a:cubicBezTo>
                <a:lnTo>
                  <a:pt x="109" y="471"/>
                </a:lnTo>
                <a:cubicBezTo>
                  <a:pt x="42" y="509"/>
                  <a:pt x="0" y="580"/>
                  <a:pt x="0" y="657"/>
                </a:cubicBezTo>
                <a:lnTo>
                  <a:pt x="0" y="1542"/>
                </a:lnTo>
                <a:cubicBezTo>
                  <a:pt x="0" y="1619"/>
                  <a:pt x="42" y="1690"/>
                  <a:pt x="109" y="1729"/>
                </a:cubicBezTo>
                <a:lnTo>
                  <a:pt x="875" y="2172"/>
                </a:lnTo>
                <a:cubicBezTo>
                  <a:pt x="942" y="2210"/>
                  <a:pt x="1024" y="2210"/>
                  <a:pt x="1090" y="2172"/>
                </a:cubicBezTo>
                <a:lnTo>
                  <a:pt x="1137" y="2144"/>
                </a:lnTo>
                <a:lnTo>
                  <a:pt x="1137" y="1521"/>
                </a:lnTo>
                <a:cubicBezTo>
                  <a:pt x="1137" y="1359"/>
                  <a:pt x="1224" y="1210"/>
                  <a:pt x="1364" y="1128"/>
                </a:cubicBezTo>
                <a:close/>
              </a:path>
            </a:pathLst>
          </a:custGeom>
          <a:solidFill>
            <a:srgbClr val="21B6C1"/>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1" name="Freeform: Shape 528">
            <a:extLst>
              <a:ext uri="{FF2B5EF4-FFF2-40B4-BE49-F238E27FC236}">
                <a16:creationId xmlns:a16="http://schemas.microsoft.com/office/drawing/2014/main" id="{53468D67-C4D6-EF4D-9482-5DA7691E451D}"/>
              </a:ext>
            </a:extLst>
          </p:cNvPr>
          <p:cNvSpPr/>
          <p:nvPr/>
        </p:nvSpPr>
        <p:spPr>
          <a:xfrm>
            <a:off x="6865280" y="2191212"/>
            <a:ext cx="1223367" cy="1369749"/>
          </a:xfrm>
          <a:custGeom>
            <a:avLst/>
            <a:gdLst/>
            <a:ahLst/>
            <a:cxnLst>
              <a:cxn ang="3cd4">
                <a:pos x="hc" y="t"/>
              </a:cxn>
              <a:cxn ang="cd2">
                <a:pos x="l" y="vc"/>
              </a:cxn>
              <a:cxn ang="cd4">
                <a:pos x="hc" y="b"/>
              </a:cxn>
              <a:cxn ang="0">
                <a:pos x="r" y="vc"/>
              </a:cxn>
            </a:cxnLst>
            <a:rect l="l" t="t" r="r" b="b"/>
            <a:pathLst>
              <a:path w="1965" h="2200">
                <a:moveTo>
                  <a:pt x="828" y="1521"/>
                </a:moveTo>
                <a:lnTo>
                  <a:pt x="828" y="2144"/>
                </a:lnTo>
                <a:lnTo>
                  <a:pt x="875" y="2172"/>
                </a:lnTo>
                <a:cubicBezTo>
                  <a:pt x="942" y="2210"/>
                  <a:pt x="1024" y="2210"/>
                  <a:pt x="1090" y="2172"/>
                </a:cubicBezTo>
                <a:lnTo>
                  <a:pt x="1857" y="1729"/>
                </a:lnTo>
                <a:cubicBezTo>
                  <a:pt x="1923" y="1690"/>
                  <a:pt x="1965" y="1619"/>
                  <a:pt x="1965" y="1542"/>
                </a:cubicBezTo>
                <a:lnTo>
                  <a:pt x="1965" y="657"/>
                </a:lnTo>
                <a:cubicBezTo>
                  <a:pt x="1965" y="580"/>
                  <a:pt x="1923" y="509"/>
                  <a:pt x="1857" y="471"/>
                </a:cubicBezTo>
                <a:lnTo>
                  <a:pt x="1090" y="28"/>
                </a:lnTo>
                <a:cubicBezTo>
                  <a:pt x="1024" y="-9"/>
                  <a:pt x="942" y="-9"/>
                  <a:pt x="875" y="28"/>
                </a:cubicBezTo>
                <a:lnTo>
                  <a:pt x="109" y="471"/>
                </a:lnTo>
                <a:cubicBezTo>
                  <a:pt x="42" y="509"/>
                  <a:pt x="0" y="580"/>
                  <a:pt x="0" y="657"/>
                </a:cubicBezTo>
                <a:lnTo>
                  <a:pt x="0" y="782"/>
                </a:lnTo>
                <a:lnTo>
                  <a:pt x="601" y="1128"/>
                </a:lnTo>
                <a:cubicBezTo>
                  <a:pt x="741" y="1210"/>
                  <a:pt x="828" y="1359"/>
                  <a:pt x="828" y="1521"/>
                </a:cubicBezTo>
                <a:close/>
              </a:path>
            </a:pathLst>
          </a:custGeom>
          <a:solidFill>
            <a:srgbClr val="F58573"/>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2" name="Freeform: Shape 529">
            <a:extLst>
              <a:ext uri="{FF2B5EF4-FFF2-40B4-BE49-F238E27FC236}">
                <a16:creationId xmlns:a16="http://schemas.microsoft.com/office/drawing/2014/main" id="{75FF7E56-AF12-E745-9DB9-B00442D23D81}"/>
              </a:ext>
            </a:extLst>
          </p:cNvPr>
          <p:cNvSpPr/>
          <p:nvPr/>
        </p:nvSpPr>
        <p:spPr>
          <a:xfrm>
            <a:off x="5625716" y="2278418"/>
            <a:ext cx="941818" cy="479007"/>
          </a:xfrm>
          <a:custGeom>
            <a:avLst/>
            <a:gdLst/>
            <a:ahLst/>
            <a:cxnLst>
              <a:cxn ang="3cd4">
                <a:pos x="hc" y="t"/>
              </a:cxn>
              <a:cxn ang="cd2">
                <a:pos x="l" y="vc"/>
              </a:cxn>
              <a:cxn ang="cd4">
                <a:pos x="hc" y="b"/>
              </a:cxn>
              <a:cxn ang="0">
                <a:pos x="r" y="vc"/>
              </a:cxn>
            </a:cxnLst>
            <a:rect l="l" t="t" r="r" b="b"/>
            <a:pathLst>
              <a:path w="1513" h="770">
                <a:moveTo>
                  <a:pt x="864" y="741"/>
                </a:moveTo>
                <a:lnTo>
                  <a:pt x="1513" y="366"/>
                </a:lnTo>
                <a:lnTo>
                  <a:pt x="982" y="60"/>
                </a:lnTo>
                <a:cubicBezTo>
                  <a:pt x="842" y="-20"/>
                  <a:pt x="670" y="-20"/>
                  <a:pt x="529" y="60"/>
                </a:cubicBezTo>
                <a:lnTo>
                  <a:pt x="0" y="366"/>
                </a:lnTo>
                <a:lnTo>
                  <a:pt x="648" y="741"/>
                </a:lnTo>
                <a:cubicBezTo>
                  <a:pt x="715" y="780"/>
                  <a:pt x="797" y="780"/>
                  <a:pt x="864" y="741"/>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3" name="Freeform: Shape 530">
            <a:extLst>
              <a:ext uri="{FF2B5EF4-FFF2-40B4-BE49-F238E27FC236}">
                <a16:creationId xmlns:a16="http://schemas.microsoft.com/office/drawing/2014/main" id="{C23E067D-6397-1241-986E-90B5E0E52AEC}"/>
              </a:ext>
            </a:extLst>
          </p:cNvPr>
          <p:cNvSpPr/>
          <p:nvPr/>
        </p:nvSpPr>
        <p:spPr>
          <a:xfrm>
            <a:off x="4811590" y="2678939"/>
            <a:ext cx="515135" cy="847761"/>
          </a:xfrm>
          <a:custGeom>
            <a:avLst/>
            <a:gdLst/>
            <a:ahLst/>
            <a:cxnLst>
              <a:cxn ang="3cd4">
                <a:pos x="hc" y="t"/>
              </a:cxn>
              <a:cxn ang="cd2">
                <a:pos x="l" y="vc"/>
              </a:cxn>
              <a:cxn ang="cd4">
                <a:pos x="hc" y="b"/>
              </a:cxn>
              <a:cxn ang="0">
                <a:pos x="r" y="vc"/>
              </a:cxn>
            </a:cxnLst>
            <a:rect l="l" t="t" r="r" b="b"/>
            <a:pathLst>
              <a:path w="828" h="1362">
                <a:moveTo>
                  <a:pt x="828" y="760"/>
                </a:moveTo>
                <a:lnTo>
                  <a:pt x="828" y="0"/>
                </a:lnTo>
                <a:lnTo>
                  <a:pt x="227" y="346"/>
                </a:lnTo>
                <a:cubicBezTo>
                  <a:pt x="87" y="428"/>
                  <a:pt x="0" y="577"/>
                  <a:pt x="0" y="739"/>
                </a:cubicBezTo>
                <a:lnTo>
                  <a:pt x="0" y="1362"/>
                </a:lnTo>
                <a:lnTo>
                  <a:pt x="720" y="947"/>
                </a:lnTo>
                <a:cubicBezTo>
                  <a:pt x="786" y="908"/>
                  <a:pt x="828" y="837"/>
                  <a:pt x="828" y="760"/>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4" name="Freeform: Shape 531">
            <a:extLst>
              <a:ext uri="{FF2B5EF4-FFF2-40B4-BE49-F238E27FC236}">
                <a16:creationId xmlns:a16="http://schemas.microsoft.com/office/drawing/2014/main" id="{632199B9-1CED-E44E-B346-1986E0EFB341}"/>
              </a:ext>
            </a:extLst>
          </p:cNvPr>
          <p:cNvSpPr/>
          <p:nvPr/>
        </p:nvSpPr>
        <p:spPr>
          <a:xfrm>
            <a:off x="6865280" y="2678939"/>
            <a:ext cx="515135" cy="847761"/>
          </a:xfrm>
          <a:custGeom>
            <a:avLst/>
            <a:gdLst/>
            <a:ahLst/>
            <a:cxnLst>
              <a:cxn ang="3cd4">
                <a:pos x="hc" y="t"/>
              </a:cxn>
              <a:cxn ang="cd2">
                <a:pos x="l" y="vc"/>
              </a:cxn>
              <a:cxn ang="cd4">
                <a:pos x="hc" y="b"/>
              </a:cxn>
              <a:cxn ang="0">
                <a:pos x="r" y="vc"/>
              </a:cxn>
            </a:cxnLst>
            <a:rect l="l" t="t" r="r" b="b"/>
            <a:pathLst>
              <a:path w="828" h="1362">
                <a:moveTo>
                  <a:pt x="109" y="947"/>
                </a:moveTo>
                <a:lnTo>
                  <a:pt x="828" y="1362"/>
                </a:lnTo>
                <a:lnTo>
                  <a:pt x="828" y="739"/>
                </a:lnTo>
                <a:cubicBezTo>
                  <a:pt x="828" y="577"/>
                  <a:pt x="741" y="428"/>
                  <a:pt x="601" y="346"/>
                </a:cubicBezTo>
                <a:lnTo>
                  <a:pt x="0" y="0"/>
                </a:lnTo>
                <a:lnTo>
                  <a:pt x="0" y="760"/>
                </a:lnTo>
                <a:cubicBezTo>
                  <a:pt x="0" y="837"/>
                  <a:pt x="42" y="908"/>
                  <a:pt x="109" y="947"/>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5" name="Freeform: Shape 532">
            <a:extLst>
              <a:ext uri="{FF2B5EF4-FFF2-40B4-BE49-F238E27FC236}">
                <a16:creationId xmlns:a16="http://schemas.microsoft.com/office/drawing/2014/main" id="{65302A0C-EC9A-F740-BA2A-E301F6B59F0B}"/>
              </a:ext>
            </a:extLst>
          </p:cNvPr>
          <p:cNvSpPr/>
          <p:nvPr/>
        </p:nvSpPr>
        <p:spPr>
          <a:xfrm>
            <a:off x="5484943" y="4911899"/>
            <a:ext cx="1222744" cy="1119343"/>
          </a:xfrm>
          <a:custGeom>
            <a:avLst/>
            <a:gdLst/>
            <a:ahLst/>
            <a:cxnLst>
              <a:cxn ang="3cd4">
                <a:pos x="hc" y="t"/>
              </a:cxn>
              <a:cxn ang="cd2">
                <a:pos x="l" y="vc"/>
              </a:cxn>
              <a:cxn ang="cd4">
                <a:pos x="hc" y="b"/>
              </a:cxn>
              <a:cxn ang="0">
                <a:pos x="r" y="vc"/>
              </a:cxn>
            </a:cxnLst>
            <a:rect l="l" t="t" r="r" b="b"/>
            <a:pathLst>
              <a:path w="1964" h="1798">
                <a:moveTo>
                  <a:pt x="755" y="306"/>
                </a:moveTo>
                <a:lnTo>
                  <a:pt x="226" y="0"/>
                </a:lnTo>
                <a:lnTo>
                  <a:pt x="108" y="68"/>
                </a:lnTo>
                <a:cubicBezTo>
                  <a:pt x="41" y="107"/>
                  <a:pt x="0" y="178"/>
                  <a:pt x="0" y="255"/>
                </a:cubicBezTo>
                <a:lnTo>
                  <a:pt x="0" y="1140"/>
                </a:lnTo>
                <a:cubicBezTo>
                  <a:pt x="0" y="1217"/>
                  <a:pt x="41" y="1288"/>
                  <a:pt x="108" y="1327"/>
                </a:cubicBezTo>
                <a:lnTo>
                  <a:pt x="874" y="1769"/>
                </a:lnTo>
                <a:cubicBezTo>
                  <a:pt x="941" y="1807"/>
                  <a:pt x="1023" y="1807"/>
                  <a:pt x="1090" y="1769"/>
                </a:cubicBezTo>
                <a:lnTo>
                  <a:pt x="1856" y="1327"/>
                </a:lnTo>
                <a:cubicBezTo>
                  <a:pt x="1923" y="1288"/>
                  <a:pt x="1964" y="1217"/>
                  <a:pt x="1964" y="1140"/>
                </a:cubicBezTo>
                <a:lnTo>
                  <a:pt x="1964" y="255"/>
                </a:lnTo>
                <a:cubicBezTo>
                  <a:pt x="1964" y="178"/>
                  <a:pt x="1923" y="107"/>
                  <a:pt x="1856" y="68"/>
                </a:cubicBezTo>
                <a:lnTo>
                  <a:pt x="1739" y="0"/>
                </a:lnTo>
                <a:lnTo>
                  <a:pt x="1208" y="306"/>
                </a:lnTo>
                <a:cubicBezTo>
                  <a:pt x="1068" y="387"/>
                  <a:pt x="896" y="387"/>
                  <a:pt x="755" y="306"/>
                </a:cubicBezTo>
                <a:close/>
              </a:path>
            </a:pathLst>
          </a:custGeom>
          <a:solidFill>
            <a:srgbClr val="25CCD8"/>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6" name="Freeform: Shape 533">
            <a:extLst>
              <a:ext uri="{FF2B5EF4-FFF2-40B4-BE49-F238E27FC236}">
                <a16:creationId xmlns:a16="http://schemas.microsoft.com/office/drawing/2014/main" id="{9428E0E7-61F8-7049-878A-13CC54088D6A}"/>
              </a:ext>
            </a:extLst>
          </p:cNvPr>
          <p:cNvSpPr/>
          <p:nvPr/>
        </p:nvSpPr>
        <p:spPr>
          <a:xfrm>
            <a:off x="5625716" y="4677809"/>
            <a:ext cx="941818" cy="479007"/>
          </a:xfrm>
          <a:custGeom>
            <a:avLst/>
            <a:gdLst/>
            <a:ahLst/>
            <a:cxnLst>
              <a:cxn ang="3cd4">
                <a:pos x="hc" y="t"/>
              </a:cxn>
              <a:cxn ang="cd2">
                <a:pos x="l" y="vc"/>
              </a:cxn>
              <a:cxn ang="cd4">
                <a:pos x="hc" y="b"/>
              </a:cxn>
              <a:cxn ang="0">
                <a:pos x="r" y="vc"/>
              </a:cxn>
            </a:cxnLst>
            <a:rect l="l" t="t" r="r" b="b"/>
            <a:pathLst>
              <a:path w="1513" h="770">
                <a:moveTo>
                  <a:pt x="648" y="29"/>
                </a:moveTo>
                <a:lnTo>
                  <a:pt x="0" y="403"/>
                </a:lnTo>
                <a:lnTo>
                  <a:pt x="529" y="709"/>
                </a:lnTo>
                <a:cubicBezTo>
                  <a:pt x="670" y="790"/>
                  <a:pt x="842" y="790"/>
                  <a:pt x="982" y="709"/>
                </a:cubicBezTo>
                <a:lnTo>
                  <a:pt x="1513" y="403"/>
                </a:lnTo>
                <a:lnTo>
                  <a:pt x="864" y="29"/>
                </a:lnTo>
                <a:cubicBezTo>
                  <a:pt x="797" y="-10"/>
                  <a:pt x="715" y="-10"/>
                  <a:pt x="648" y="29"/>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7" name="Freeform: Shape 534">
            <a:extLst>
              <a:ext uri="{FF2B5EF4-FFF2-40B4-BE49-F238E27FC236}">
                <a16:creationId xmlns:a16="http://schemas.microsoft.com/office/drawing/2014/main" id="{737409D9-BF00-F74F-9F15-8FFB20ED75F5}"/>
              </a:ext>
            </a:extLst>
          </p:cNvPr>
          <p:cNvSpPr/>
          <p:nvPr/>
        </p:nvSpPr>
        <p:spPr>
          <a:xfrm>
            <a:off x="6865280" y="3873030"/>
            <a:ext cx="1223367" cy="1370993"/>
          </a:xfrm>
          <a:custGeom>
            <a:avLst/>
            <a:gdLst/>
            <a:ahLst/>
            <a:cxnLst>
              <a:cxn ang="3cd4">
                <a:pos x="hc" y="t"/>
              </a:cxn>
              <a:cxn ang="cd2">
                <a:pos x="l" y="vc"/>
              </a:cxn>
              <a:cxn ang="cd4">
                <a:pos x="hc" y="b"/>
              </a:cxn>
              <a:cxn ang="0">
                <a:pos x="r" y="vc"/>
              </a:cxn>
            </a:cxnLst>
            <a:rect l="l" t="t" r="r" b="b"/>
            <a:pathLst>
              <a:path w="1965" h="2202">
                <a:moveTo>
                  <a:pt x="601" y="1072"/>
                </a:moveTo>
                <a:lnTo>
                  <a:pt x="0" y="1418"/>
                </a:lnTo>
                <a:lnTo>
                  <a:pt x="0" y="1543"/>
                </a:lnTo>
                <a:cubicBezTo>
                  <a:pt x="0" y="1620"/>
                  <a:pt x="42" y="1691"/>
                  <a:pt x="109" y="1730"/>
                </a:cubicBezTo>
                <a:lnTo>
                  <a:pt x="875" y="2172"/>
                </a:lnTo>
                <a:cubicBezTo>
                  <a:pt x="942" y="2211"/>
                  <a:pt x="1024" y="2211"/>
                  <a:pt x="1090" y="2172"/>
                </a:cubicBezTo>
                <a:lnTo>
                  <a:pt x="1857" y="1730"/>
                </a:lnTo>
                <a:cubicBezTo>
                  <a:pt x="1923" y="1691"/>
                  <a:pt x="1965" y="1620"/>
                  <a:pt x="1965" y="1543"/>
                </a:cubicBezTo>
                <a:lnTo>
                  <a:pt x="1965" y="658"/>
                </a:lnTo>
                <a:cubicBezTo>
                  <a:pt x="1965" y="581"/>
                  <a:pt x="1923" y="510"/>
                  <a:pt x="1857" y="472"/>
                </a:cubicBezTo>
                <a:lnTo>
                  <a:pt x="1090" y="29"/>
                </a:lnTo>
                <a:cubicBezTo>
                  <a:pt x="1024" y="-10"/>
                  <a:pt x="942" y="-10"/>
                  <a:pt x="875" y="29"/>
                </a:cubicBezTo>
                <a:lnTo>
                  <a:pt x="828" y="56"/>
                </a:lnTo>
                <a:lnTo>
                  <a:pt x="828" y="679"/>
                </a:lnTo>
                <a:cubicBezTo>
                  <a:pt x="828" y="841"/>
                  <a:pt x="741" y="991"/>
                  <a:pt x="601" y="1072"/>
                </a:cubicBezTo>
                <a:close/>
              </a:path>
            </a:pathLst>
          </a:custGeom>
          <a:solidFill>
            <a:schemeClr val="bg1">
              <a:lumMod val="6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8" name="Freeform: Shape 535">
            <a:extLst>
              <a:ext uri="{FF2B5EF4-FFF2-40B4-BE49-F238E27FC236}">
                <a16:creationId xmlns:a16="http://schemas.microsoft.com/office/drawing/2014/main" id="{D1689DDD-93AA-5F4E-B5D8-AFBCC3610E42}"/>
              </a:ext>
            </a:extLst>
          </p:cNvPr>
          <p:cNvSpPr/>
          <p:nvPr/>
        </p:nvSpPr>
        <p:spPr>
          <a:xfrm>
            <a:off x="6865280" y="3907912"/>
            <a:ext cx="515135" cy="847761"/>
          </a:xfrm>
          <a:custGeom>
            <a:avLst/>
            <a:gdLst/>
            <a:ahLst/>
            <a:cxnLst>
              <a:cxn ang="3cd4">
                <a:pos x="hc" y="t"/>
              </a:cxn>
              <a:cxn ang="cd2">
                <a:pos x="l" y="vc"/>
              </a:cxn>
              <a:cxn ang="cd4">
                <a:pos x="hc" y="b"/>
              </a:cxn>
              <a:cxn ang="0">
                <a:pos x="r" y="vc"/>
              </a:cxn>
            </a:cxnLst>
            <a:rect l="l" t="t" r="r" b="b"/>
            <a:pathLst>
              <a:path w="828" h="1362">
                <a:moveTo>
                  <a:pt x="0" y="602"/>
                </a:moveTo>
                <a:lnTo>
                  <a:pt x="0" y="1362"/>
                </a:lnTo>
                <a:lnTo>
                  <a:pt x="601" y="1016"/>
                </a:lnTo>
                <a:cubicBezTo>
                  <a:pt x="741" y="935"/>
                  <a:pt x="828" y="785"/>
                  <a:pt x="828" y="623"/>
                </a:cubicBezTo>
                <a:lnTo>
                  <a:pt x="828" y="0"/>
                </a:lnTo>
                <a:lnTo>
                  <a:pt x="109" y="416"/>
                </a:lnTo>
                <a:cubicBezTo>
                  <a:pt x="42" y="454"/>
                  <a:pt x="0" y="525"/>
                  <a:pt x="0" y="602"/>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9" name="Freeform: Shape 536">
            <a:extLst>
              <a:ext uri="{FF2B5EF4-FFF2-40B4-BE49-F238E27FC236}">
                <a16:creationId xmlns:a16="http://schemas.microsoft.com/office/drawing/2014/main" id="{09B9AC48-F712-5D46-8A9B-5E9EFFC7780B}"/>
              </a:ext>
            </a:extLst>
          </p:cNvPr>
          <p:cNvSpPr/>
          <p:nvPr/>
        </p:nvSpPr>
        <p:spPr>
          <a:xfrm>
            <a:off x="4103359" y="3873030"/>
            <a:ext cx="1223367" cy="1370993"/>
          </a:xfrm>
          <a:custGeom>
            <a:avLst/>
            <a:gdLst/>
            <a:ahLst/>
            <a:cxnLst>
              <a:cxn ang="3cd4">
                <a:pos x="hc" y="t"/>
              </a:cxn>
              <a:cxn ang="cd2">
                <a:pos x="l" y="vc"/>
              </a:cxn>
              <a:cxn ang="cd4">
                <a:pos x="hc" y="b"/>
              </a:cxn>
              <a:cxn ang="0">
                <a:pos x="r" y="vc"/>
              </a:cxn>
            </a:cxnLst>
            <a:rect l="l" t="t" r="r" b="b"/>
            <a:pathLst>
              <a:path w="1965" h="2202">
                <a:moveTo>
                  <a:pt x="1137" y="679"/>
                </a:moveTo>
                <a:lnTo>
                  <a:pt x="1137" y="56"/>
                </a:lnTo>
                <a:lnTo>
                  <a:pt x="1090" y="29"/>
                </a:lnTo>
                <a:cubicBezTo>
                  <a:pt x="1024" y="-10"/>
                  <a:pt x="942" y="-10"/>
                  <a:pt x="875" y="29"/>
                </a:cubicBezTo>
                <a:lnTo>
                  <a:pt x="109" y="472"/>
                </a:lnTo>
                <a:cubicBezTo>
                  <a:pt x="42" y="510"/>
                  <a:pt x="0" y="581"/>
                  <a:pt x="0" y="658"/>
                </a:cubicBezTo>
                <a:lnTo>
                  <a:pt x="0" y="1543"/>
                </a:lnTo>
                <a:cubicBezTo>
                  <a:pt x="0" y="1620"/>
                  <a:pt x="42" y="1691"/>
                  <a:pt x="109" y="1730"/>
                </a:cubicBezTo>
                <a:lnTo>
                  <a:pt x="875" y="2172"/>
                </a:lnTo>
                <a:cubicBezTo>
                  <a:pt x="942" y="2211"/>
                  <a:pt x="1024" y="2211"/>
                  <a:pt x="1090" y="2172"/>
                </a:cubicBezTo>
                <a:lnTo>
                  <a:pt x="1857" y="1730"/>
                </a:lnTo>
                <a:cubicBezTo>
                  <a:pt x="1923" y="1691"/>
                  <a:pt x="1965" y="1620"/>
                  <a:pt x="1965" y="1543"/>
                </a:cubicBezTo>
                <a:lnTo>
                  <a:pt x="1965" y="1418"/>
                </a:lnTo>
                <a:lnTo>
                  <a:pt x="1364" y="1072"/>
                </a:lnTo>
                <a:cubicBezTo>
                  <a:pt x="1224" y="991"/>
                  <a:pt x="1137" y="841"/>
                  <a:pt x="1137" y="679"/>
                </a:cubicBezTo>
                <a:close/>
              </a:path>
            </a:pathLst>
          </a:custGeom>
          <a:solidFill>
            <a:srgbClr val="EF4A23"/>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0" name="Freeform: Shape 537">
            <a:extLst>
              <a:ext uri="{FF2B5EF4-FFF2-40B4-BE49-F238E27FC236}">
                <a16:creationId xmlns:a16="http://schemas.microsoft.com/office/drawing/2014/main" id="{AA9E2443-08B4-C44D-AEBD-54ECC8BF22E9}"/>
              </a:ext>
            </a:extLst>
          </p:cNvPr>
          <p:cNvSpPr/>
          <p:nvPr/>
        </p:nvSpPr>
        <p:spPr>
          <a:xfrm>
            <a:off x="4811590" y="3907912"/>
            <a:ext cx="515135" cy="847761"/>
          </a:xfrm>
          <a:custGeom>
            <a:avLst/>
            <a:gdLst/>
            <a:ahLst/>
            <a:cxnLst>
              <a:cxn ang="3cd4">
                <a:pos x="hc" y="t"/>
              </a:cxn>
              <a:cxn ang="cd2">
                <a:pos x="l" y="vc"/>
              </a:cxn>
              <a:cxn ang="cd4">
                <a:pos x="hc" y="b"/>
              </a:cxn>
              <a:cxn ang="0">
                <a:pos x="r" y="vc"/>
              </a:cxn>
            </a:cxnLst>
            <a:rect l="l" t="t" r="r" b="b"/>
            <a:pathLst>
              <a:path w="828" h="1362">
                <a:moveTo>
                  <a:pt x="720" y="416"/>
                </a:moveTo>
                <a:lnTo>
                  <a:pt x="0" y="0"/>
                </a:lnTo>
                <a:lnTo>
                  <a:pt x="0" y="623"/>
                </a:lnTo>
                <a:cubicBezTo>
                  <a:pt x="0" y="785"/>
                  <a:pt x="87" y="935"/>
                  <a:pt x="227" y="1016"/>
                </a:cubicBezTo>
                <a:lnTo>
                  <a:pt x="828" y="1362"/>
                </a:lnTo>
                <a:lnTo>
                  <a:pt x="828" y="602"/>
                </a:lnTo>
                <a:cubicBezTo>
                  <a:pt x="828" y="525"/>
                  <a:pt x="786" y="454"/>
                  <a:pt x="720" y="416"/>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8" name="TextBox 17">
            <a:extLst>
              <a:ext uri="{FF2B5EF4-FFF2-40B4-BE49-F238E27FC236}">
                <a16:creationId xmlns:a16="http://schemas.microsoft.com/office/drawing/2014/main" id="{A84930C5-BF36-E445-9477-ED3DA4BB3FDD}"/>
              </a:ext>
            </a:extLst>
          </p:cNvPr>
          <p:cNvSpPr txBox="1"/>
          <p:nvPr/>
        </p:nvSpPr>
        <p:spPr>
          <a:xfrm>
            <a:off x="5302860" y="2925990"/>
            <a:ext cx="1586280" cy="1661993"/>
          </a:xfrm>
          <a:prstGeom prst="rect">
            <a:avLst/>
          </a:prstGeom>
          <a:noFill/>
        </p:spPr>
        <p:txBody>
          <a:bodyPr wrap="square" rtlCol="0" anchor="ctr">
            <a:spAutoFit/>
          </a:bodyPr>
          <a:lstStyle/>
          <a:p>
            <a:pPr algn="ctr"/>
            <a:r>
              <a:rPr lang="en-US" sz="1700" b="1" spc="-15">
                <a:solidFill>
                  <a:schemeClr val="tx2"/>
                </a:solidFill>
                <a:latin typeface="Poppins" panose="00000500000000000000" pitchFamily="2" charset="0"/>
                <a:cs typeface="Poppins" panose="00000500000000000000" pitchFamily="2" charset="0"/>
              </a:rPr>
              <a:t>The platform integrates several types of data</a:t>
            </a:r>
          </a:p>
        </p:txBody>
      </p:sp>
      <p:pic>
        <p:nvPicPr>
          <p:cNvPr id="7" name="Graphic 6" descr="Bar chart outline">
            <a:extLst>
              <a:ext uri="{FF2B5EF4-FFF2-40B4-BE49-F238E27FC236}">
                <a16:creationId xmlns:a16="http://schemas.microsoft.com/office/drawing/2014/main" id="{113D8E22-951A-11E8-F852-B3516D0DF0A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53415" y="1602889"/>
            <a:ext cx="685800" cy="685800"/>
          </a:xfrm>
          <a:prstGeom prst="rect">
            <a:avLst/>
          </a:prstGeom>
        </p:spPr>
      </p:pic>
      <p:pic>
        <p:nvPicPr>
          <p:cNvPr id="37" name="Graphic 36" descr="Bar chart outline">
            <a:extLst>
              <a:ext uri="{FF2B5EF4-FFF2-40B4-BE49-F238E27FC236}">
                <a16:creationId xmlns:a16="http://schemas.microsoft.com/office/drawing/2014/main" id="{EC98E98A-C231-43EB-77ED-08D791E157C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372142" y="2533186"/>
            <a:ext cx="685800" cy="685800"/>
          </a:xfrm>
          <a:prstGeom prst="rect">
            <a:avLst/>
          </a:prstGeom>
        </p:spPr>
      </p:pic>
      <p:pic>
        <p:nvPicPr>
          <p:cNvPr id="38" name="Graphic 37" descr="Bar chart outline">
            <a:extLst>
              <a:ext uri="{FF2B5EF4-FFF2-40B4-BE49-F238E27FC236}">
                <a16:creationId xmlns:a16="http://schemas.microsoft.com/office/drawing/2014/main" id="{EA68DC76-AD6B-57D8-0D77-F42A5DE11A2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372142" y="4215626"/>
            <a:ext cx="685800" cy="685800"/>
          </a:xfrm>
          <a:prstGeom prst="rect">
            <a:avLst/>
          </a:prstGeom>
        </p:spPr>
      </p:pic>
      <p:pic>
        <p:nvPicPr>
          <p:cNvPr id="39" name="Graphic 38" descr="Bar chart outline">
            <a:extLst>
              <a:ext uri="{FF2B5EF4-FFF2-40B4-BE49-F238E27FC236}">
                <a16:creationId xmlns:a16="http://schemas.microsoft.com/office/drawing/2014/main" id="{40AE81AF-6FBD-44DF-B028-841EF90D075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53415" y="5128671"/>
            <a:ext cx="685800" cy="685800"/>
          </a:xfrm>
          <a:prstGeom prst="rect">
            <a:avLst/>
          </a:prstGeom>
        </p:spPr>
      </p:pic>
      <p:pic>
        <p:nvPicPr>
          <p:cNvPr id="40" name="Graphic 39" descr="Bar chart outline">
            <a:extLst>
              <a:ext uri="{FF2B5EF4-FFF2-40B4-BE49-F238E27FC236}">
                <a16:creationId xmlns:a16="http://schemas.microsoft.com/office/drawing/2014/main" id="{811C0F21-8001-6E34-47B8-C244CFDDC50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34063" y="2533186"/>
            <a:ext cx="685800" cy="685800"/>
          </a:xfrm>
          <a:prstGeom prst="rect">
            <a:avLst/>
          </a:prstGeom>
        </p:spPr>
      </p:pic>
      <p:pic>
        <p:nvPicPr>
          <p:cNvPr id="41" name="Graphic 40" descr="Bar chart outline">
            <a:extLst>
              <a:ext uri="{FF2B5EF4-FFF2-40B4-BE49-F238E27FC236}">
                <a16:creationId xmlns:a16="http://schemas.microsoft.com/office/drawing/2014/main" id="{9900EF58-9933-6DF0-FBF9-72A8E17FB78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34063" y="4215626"/>
            <a:ext cx="685800" cy="685800"/>
          </a:xfrm>
          <a:prstGeom prst="rect">
            <a:avLst/>
          </a:prstGeom>
        </p:spPr>
      </p:pic>
    </p:spTree>
    <p:extLst>
      <p:ext uri="{BB962C8B-B14F-4D97-AF65-F5344CB8AC3E}">
        <p14:creationId xmlns:p14="http://schemas.microsoft.com/office/powerpoint/2010/main" val="3915874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Freeform: Shape 80">
            <a:extLst>
              <a:ext uri="{FF2B5EF4-FFF2-40B4-BE49-F238E27FC236}">
                <a16:creationId xmlns:a16="http://schemas.microsoft.com/office/drawing/2014/main" id="{5BD4586F-E800-CB45-B96C-47F73DC3394D}"/>
              </a:ext>
            </a:extLst>
          </p:cNvPr>
          <p:cNvSpPr/>
          <p:nvPr/>
        </p:nvSpPr>
        <p:spPr>
          <a:xfrm>
            <a:off x="5038369" y="4537200"/>
            <a:ext cx="18694" cy="1186411"/>
          </a:xfrm>
          <a:custGeom>
            <a:avLst/>
            <a:gdLst/>
            <a:ahLst/>
            <a:cxnLst>
              <a:cxn ang="3cd4">
                <a:pos x="hc" y="t"/>
              </a:cxn>
              <a:cxn ang="cd2">
                <a:pos x="l" y="vc"/>
              </a:cxn>
              <a:cxn ang="cd4">
                <a:pos x="hc" y="b"/>
              </a:cxn>
              <a:cxn ang="0">
                <a:pos x="r" y="vc"/>
              </a:cxn>
            </a:cxnLst>
            <a:rect l="l" t="t" r="r" b="b"/>
            <a:pathLst>
              <a:path w="31" h="1905">
                <a:moveTo>
                  <a:pt x="30" y="1890"/>
                </a:moveTo>
                <a:lnTo>
                  <a:pt x="30" y="1840"/>
                </a:lnTo>
                <a:lnTo>
                  <a:pt x="30" y="1703"/>
                </a:lnTo>
                <a:lnTo>
                  <a:pt x="30" y="1502"/>
                </a:lnTo>
                <a:lnTo>
                  <a:pt x="30" y="1255"/>
                </a:lnTo>
                <a:lnTo>
                  <a:pt x="30" y="985"/>
                </a:lnTo>
                <a:lnTo>
                  <a:pt x="30" y="714"/>
                </a:lnTo>
                <a:lnTo>
                  <a:pt x="30" y="460"/>
                </a:lnTo>
                <a:lnTo>
                  <a:pt x="30" y="245"/>
                </a:lnTo>
                <a:lnTo>
                  <a:pt x="30" y="90"/>
                </a:lnTo>
                <a:cubicBezTo>
                  <a:pt x="30" y="66"/>
                  <a:pt x="31" y="42"/>
                  <a:pt x="30" y="18"/>
                </a:cubicBezTo>
                <a:cubicBezTo>
                  <a:pt x="30" y="17"/>
                  <a:pt x="30" y="15"/>
                  <a:pt x="30" y="15"/>
                </a:cubicBezTo>
                <a:cubicBezTo>
                  <a:pt x="30" y="-5"/>
                  <a:pt x="0" y="-5"/>
                  <a:pt x="0" y="15"/>
                </a:cubicBezTo>
                <a:lnTo>
                  <a:pt x="0" y="65"/>
                </a:lnTo>
                <a:lnTo>
                  <a:pt x="0" y="201"/>
                </a:lnTo>
                <a:lnTo>
                  <a:pt x="0" y="403"/>
                </a:lnTo>
                <a:lnTo>
                  <a:pt x="0" y="650"/>
                </a:lnTo>
                <a:lnTo>
                  <a:pt x="0" y="919"/>
                </a:lnTo>
                <a:lnTo>
                  <a:pt x="0" y="1191"/>
                </a:lnTo>
                <a:lnTo>
                  <a:pt x="0" y="1445"/>
                </a:lnTo>
                <a:lnTo>
                  <a:pt x="0" y="1660"/>
                </a:lnTo>
                <a:lnTo>
                  <a:pt x="0" y="1814"/>
                </a:lnTo>
                <a:cubicBezTo>
                  <a:pt x="0" y="1838"/>
                  <a:pt x="-1" y="1863"/>
                  <a:pt x="0" y="1887"/>
                </a:cubicBezTo>
                <a:cubicBezTo>
                  <a:pt x="0" y="1888"/>
                  <a:pt x="0" y="1889"/>
                  <a:pt x="0" y="1890"/>
                </a:cubicBezTo>
                <a:cubicBezTo>
                  <a:pt x="0" y="1910"/>
                  <a:pt x="30" y="1910"/>
                  <a:pt x="30" y="1890"/>
                </a:cubicBezTo>
                <a:close/>
              </a:path>
            </a:pathLst>
          </a:custGeom>
          <a:solidFill>
            <a:schemeClr val="accent2"/>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9" name="Freeform: Shape 81">
            <a:extLst>
              <a:ext uri="{FF2B5EF4-FFF2-40B4-BE49-F238E27FC236}">
                <a16:creationId xmlns:a16="http://schemas.microsoft.com/office/drawing/2014/main" id="{A186AEF3-B5C0-7D4A-AA3B-4AAEFAC8A120}"/>
              </a:ext>
            </a:extLst>
          </p:cNvPr>
          <p:cNvSpPr/>
          <p:nvPr/>
        </p:nvSpPr>
        <p:spPr>
          <a:xfrm>
            <a:off x="7086227" y="4643910"/>
            <a:ext cx="18694" cy="1186411"/>
          </a:xfrm>
          <a:custGeom>
            <a:avLst/>
            <a:gdLst/>
            <a:ahLst/>
            <a:cxnLst>
              <a:cxn ang="3cd4">
                <a:pos x="hc" y="t"/>
              </a:cxn>
              <a:cxn ang="cd2">
                <a:pos x="l" y="vc"/>
              </a:cxn>
              <a:cxn ang="cd4">
                <a:pos x="hc" y="b"/>
              </a:cxn>
              <a:cxn ang="0">
                <a:pos x="r" y="vc"/>
              </a:cxn>
            </a:cxnLst>
            <a:rect l="l" t="t" r="r" b="b"/>
            <a:pathLst>
              <a:path w="31" h="1905">
                <a:moveTo>
                  <a:pt x="30" y="1890"/>
                </a:moveTo>
                <a:lnTo>
                  <a:pt x="30" y="1840"/>
                </a:lnTo>
                <a:lnTo>
                  <a:pt x="30" y="1703"/>
                </a:lnTo>
                <a:lnTo>
                  <a:pt x="30" y="1501"/>
                </a:lnTo>
                <a:lnTo>
                  <a:pt x="30" y="1255"/>
                </a:lnTo>
                <a:lnTo>
                  <a:pt x="30" y="985"/>
                </a:lnTo>
                <a:lnTo>
                  <a:pt x="30" y="714"/>
                </a:lnTo>
                <a:lnTo>
                  <a:pt x="30" y="459"/>
                </a:lnTo>
                <a:lnTo>
                  <a:pt x="30" y="245"/>
                </a:lnTo>
                <a:lnTo>
                  <a:pt x="30" y="90"/>
                </a:lnTo>
                <a:cubicBezTo>
                  <a:pt x="30" y="66"/>
                  <a:pt x="31" y="41"/>
                  <a:pt x="30" y="17"/>
                </a:cubicBezTo>
                <a:cubicBezTo>
                  <a:pt x="30" y="16"/>
                  <a:pt x="30" y="15"/>
                  <a:pt x="30" y="14"/>
                </a:cubicBezTo>
                <a:cubicBezTo>
                  <a:pt x="30" y="-5"/>
                  <a:pt x="0" y="-5"/>
                  <a:pt x="0" y="14"/>
                </a:cubicBezTo>
                <a:lnTo>
                  <a:pt x="0" y="64"/>
                </a:lnTo>
                <a:lnTo>
                  <a:pt x="0" y="201"/>
                </a:lnTo>
                <a:lnTo>
                  <a:pt x="0" y="402"/>
                </a:lnTo>
                <a:lnTo>
                  <a:pt x="0" y="649"/>
                </a:lnTo>
                <a:lnTo>
                  <a:pt x="0" y="919"/>
                </a:lnTo>
                <a:lnTo>
                  <a:pt x="0" y="1190"/>
                </a:lnTo>
                <a:lnTo>
                  <a:pt x="0" y="1444"/>
                </a:lnTo>
                <a:lnTo>
                  <a:pt x="0" y="1659"/>
                </a:lnTo>
                <a:lnTo>
                  <a:pt x="0" y="1814"/>
                </a:lnTo>
                <a:cubicBezTo>
                  <a:pt x="0" y="1838"/>
                  <a:pt x="-1" y="1862"/>
                  <a:pt x="0" y="1887"/>
                </a:cubicBezTo>
                <a:cubicBezTo>
                  <a:pt x="0" y="1887"/>
                  <a:pt x="0" y="1889"/>
                  <a:pt x="0" y="1890"/>
                </a:cubicBezTo>
                <a:cubicBezTo>
                  <a:pt x="0" y="1909"/>
                  <a:pt x="30" y="1909"/>
                  <a:pt x="30" y="1890"/>
                </a:cubicBezTo>
                <a:close/>
              </a:path>
            </a:pathLst>
          </a:custGeom>
          <a:solidFill>
            <a:schemeClr val="accent3"/>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1" name="Freeform: Shape 83">
            <a:extLst>
              <a:ext uri="{FF2B5EF4-FFF2-40B4-BE49-F238E27FC236}">
                <a16:creationId xmlns:a16="http://schemas.microsoft.com/office/drawing/2014/main" id="{A5000626-2F69-084A-B031-EFC4C0BC23BA}"/>
              </a:ext>
            </a:extLst>
          </p:cNvPr>
          <p:cNvSpPr/>
          <p:nvPr/>
        </p:nvSpPr>
        <p:spPr>
          <a:xfrm>
            <a:off x="11186304" y="3677646"/>
            <a:ext cx="18694" cy="1187032"/>
          </a:xfrm>
          <a:custGeom>
            <a:avLst/>
            <a:gdLst/>
            <a:ahLst/>
            <a:cxnLst>
              <a:cxn ang="3cd4">
                <a:pos x="hc" y="t"/>
              </a:cxn>
              <a:cxn ang="cd2">
                <a:pos x="l" y="vc"/>
              </a:cxn>
              <a:cxn ang="cd4">
                <a:pos x="hc" y="b"/>
              </a:cxn>
              <a:cxn ang="0">
                <a:pos x="r" y="vc"/>
              </a:cxn>
            </a:cxnLst>
            <a:rect l="l" t="t" r="r" b="b"/>
            <a:pathLst>
              <a:path w="31" h="1906">
                <a:moveTo>
                  <a:pt x="31" y="1891"/>
                </a:moveTo>
                <a:lnTo>
                  <a:pt x="31" y="1840"/>
                </a:lnTo>
                <a:lnTo>
                  <a:pt x="31" y="1703"/>
                </a:lnTo>
                <a:lnTo>
                  <a:pt x="31" y="1502"/>
                </a:lnTo>
                <a:lnTo>
                  <a:pt x="31" y="1256"/>
                </a:lnTo>
                <a:lnTo>
                  <a:pt x="31" y="985"/>
                </a:lnTo>
                <a:lnTo>
                  <a:pt x="31" y="714"/>
                </a:lnTo>
                <a:lnTo>
                  <a:pt x="31" y="460"/>
                </a:lnTo>
                <a:lnTo>
                  <a:pt x="31" y="245"/>
                </a:lnTo>
                <a:lnTo>
                  <a:pt x="31" y="91"/>
                </a:lnTo>
                <a:cubicBezTo>
                  <a:pt x="31" y="66"/>
                  <a:pt x="32" y="42"/>
                  <a:pt x="31" y="18"/>
                </a:cubicBezTo>
                <a:cubicBezTo>
                  <a:pt x="31" y="17"/>
                  <a:pt x="31" y="16"/>
                  <a:pt x="31" y="14"/>
                </a:cubicBezTo>
                <a:cubicBezTo>
                  <a:pt x="31" y="-5"/>
                  <a:pt x="0" y="-5"/>
                  <a:pt x="0" y="14"/>
                </a:cubicBezTo>
                <a:lnTo>
                  <a:pt x="0" y="65"/>
                </a:lnTo>
                <a:lnTo>
                  <a:pt x="0" y="202"/>
                </a:lnTo>
                <a:lnTo>
                  <a:pt x="0" y="403"/>
                </a:lnTo>
                <a:lnTo>
                  <a:pt x="0" y="649"/>
                </a:lnTo>
                <a:lnTo>
                  <a:pt x="0" y="920"/>
                </a:lnTo>
                <a:lnTo>
                  <a:pt x="0" y="1191"/>
                </a:lnTo>
                <a:lnTo>
                  <a:pt x="0" y="1445"/>
                </a:lnTo>
                <a:lnTo>
                  <a:pt x="0" y="1660"/>
                </a:lnTo>
                <a:lnTo>
                  <a:pt x="0" y="1814"/>
                </a:lnTo>
                <a:cubicBezTo>
                  <a:pt x="0" y="1839"/>
                  <a:pt x="0" y="1863"/>
                  <a:pt x="0" y="1887"/>
                </a:cubicBezTo>
                <a:cubicBezTo>
                  <a:pt x="0" y="1888"/>
                  <a:pt x="0" y="1889"/>
                  <a:pt x="0" y="1891"/>
                </a:cubicBezTo>
                <a:cubicBezTo>
                  <a:pt x="0" y="1910"/>
                  <a:pt x="31" y="1910"/>
                  <a:pt x="31" y="1891"/>
                </a:cubicBezTo>
                <a:close/>
              </a:path>
            </a:pathLst>
          </a:custGeom>
          <a:solidFill>
            <a:schemeClr val="accent5"/>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5" name="Freeform: Shape 83">
            <a:extLst>
              <a:ext uri="{FF2B5EF4-FFF2-40B4-BE49-F238E27FC236}">
                <a16:creationId xmlns:a16="http://schemas.microsoft.com/office/drawing/2014/main" id="{86F3F3C6-8D11-265D-474C-28DF5654A01D}"/>
              </a:ext>
            </a:extLst>
          </p:cNvPr>
          <p:cNvSpPr/>
          <p:nvPr/>
        </p:nvSpPr>
        <p:spPr>
          <a:xfrm>
            <a:off x="934553" y="3677646"/>
            <a:ext cx="18694" cy="1187032"/>
          </a:xfrm>
          <a:custGeom>
            <a:avLst/>
            <a:gdLst/>
            <a:ahLst/>
            <a:cxnLst>
              <a:cxn ang="3cd4">
                <a:pos x="hc" y="t"/>
              </a:cxn>
              <a:cxn ang="cd2">
                <a:pos x="l" y="vc"/>
              </a:cxn>
              <a:cxn ang="cd4">
                <a:pos x="hc" y="b"/>
              </a:cxn>
              <a:cxn ang="0">
                <a:pos x="r" y="vc"/>
              </a:cxn>
            </a:cxnLst>
            <a:rect l="l" t="t" r="r" b="b"/>
            <a:pathLst>
              <a:path w="31" h="1906">
                <a:moveTo>
                  <a:pt x="31" y="1891"/>
                </a:moveTo>
                <a:lnTo>
                  <a:pt x="31" y="1840"/>
                </a:lnTo>
                <a:lnTo>
                  <a:pt x="31" y="1703"/>
                </a:lnTo>
                <a:lnTo>
                  <a:pt x="31" y="1502"/>
                </a:lnTo>
                <a:lnTo>
                  <a:pt x="31" y="1256"/>
                </a:lnTo>
                <a:lnTo>
                  <a:pt x="31" y="985"/>
                </a:lnTo>
                <a:lnTo>
                  <a:pt x="31" y="714"/>
                </a:lnTo>
                <a:lnTo>
                  <a:pt x="31" y="460"/>
                </a:lnTo>
                <a:lnTo>
                  <a:pt x="31" y="245"/>
                </a:lnTo>
                <a:lnTo>
                  <a:pt x="31" y="91"/>
                </a:lnTo>
                <a:cubicBezTo>
                  <a:pt x="31" y="66"/>
                  <a:pt x="32" y="42"/>
                  <a:pt x="31" y="18"/>
                </a:cubicBezTo>
                <a:cubicBezTo>
                  <a:pt x="31" y="17"/>
                  <a:pt x="31" y="16"/>
                  <a:pt x="31" y="14"/>
                </a:cubicBezTo>
                <a:cubicBezTo>
                  <a:pt x="31" y="-5"/>
                  <a:pt x="0" y="-5"/>
                  <a:pt x="0" y="14"/>
                </a:cubicBezTo>
                <a:lnTo>
                  <a:pt x="0" y="65"/>
                </a:lnTo>
                <a:lnTo>
                  <a:pt x="0" y="202"/>
                </a:lnTo>
                <a:lnTo>
                  <a:pt x="0" y="403"/>
                </a:lnTo>
                <a:lnTo>
                  <a:pt x="0" y="649"/>
                </a:lnTo>
                <a:lnTo>
                  <a:pt x="0" y="920"/>
                </a:lnTo>
                <a:lnTo>
                  <a:pt x="0" y="1191"/>
                </a:lnTo>
                <a:lnTo>
                  <a:pt x="0" y="1445"/>
                </a:lnTo>
                <a:lnTo>
                  <a:pt x="0" y="1660"/>
                </a:lnTo>
                <a:lnTo>
                  <a:pt x="0" y="1814"/>
                </a:lnTo>
                <a:cubicBezTo>
                  <a:pt x="0" y="1839"/>
                  <a:pt x="0" y="1863"/>
                  <a:pt x="0" y="1887"/>
                </a:cubicBezTo>
                <a:cubicBezTo>
                  <a:pt x="0" y="1888"/>
                  <a:pt x="0" y="1889"/>
                  <a:pt x="0" y="1891"/>
                </a:cubicBezTo>
                <a:cubicBezTo>
                  <a:pt x="0" y="1910"/>
                  <a:pt x="31" y="1910"/>
                  <a:pt x="31" y="1891"/>
                </a:cubicBezTo>
                <a:close/>
              </a:path>
            </a:pathLst>
          </a:custGeom>
          <a:solidFill>
            <a:schemeClr val="accent5"/>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6" name="Freeform: Shape 68">
            <a:extLst>
              <a:ext uri="{FF2B5EF4-FFF2-40B4-BE49-F238E27FC236}">
                <a16:creationId xmlns:a16="http://schemas.microsoft.com/office/drawing/2014/main" id="{2377AAE3-C03E-924B-9B51-C38D323CAAC8}"/>
              </a:ext>
            </a:extLst>
          </p:cNvPr>
          <p:cNvSpPr/>
          <p:nvPr/>
        </p:nvSpPr>
        <p:spPr>
          <a:xfrm>
            <a:off x="585032" y="4631891"/>
            <a:ext cx="10979628" cy="1192642"/>
          </a:xfrm>
          <a:custGeom>
            <a:avLst/>
            <a:gdLst/>
            <a:ahLst/>
            <a:cxnLst>
              <a:cxn ang="3cd4">
                <a:pos x="hc" y="t"/>
              </a:cxn>
              <a:cxn ang="cd2">
                <a:pos x="l" y="vc"/>
              </a:cxn>
              <a:cxn ang="cd4">
                <a:pos x="hc" y="b"/>
              </a:cxn>
              <a:cxn ang="0">
                <a:pos x="r" y="vc"/>
              </a:cxn>
            </a:cxnLst>
            <a:rect l="l" t="t" r="r" b="b"/>
            <a:pathLst>
              <a:path w="14869" h="1915">
                <a:moveTo>
                  <a:pt x="14850" y="69"/>
                </a:moveTo>
                <a:cubicBezTo>
                  <a:pt x="14812" y="9"/>
                  <a:pt x="14726" y="-23"/>
                  <a:pt x="14662" y="19"/>
                </a:cubicBezTo>
                <a:cubicBezTo>
                  <a:pt x="14637" y="35"/>
                  <a:pt x="14612" y="51"/>
                  <a:pt x="14588" y="65"/>
                </a:cubicBezTo>
                <a:cubicBezTo>
                  <a:pt x="14514" y="109"/>
                  <a:pt x="14440" y="151"/>
                  <a:pt x="14365" y="191"/>
                </a:cubicBezTo>
                <a:cubicBezTo>
                  <a:pt x="14245" y="256"/>
                  <a:pt x="14122" y="317"/>
                  <a:pt x="13998" y="375"/>
                </a:cubicBezTo>
                <a:cubicBezTo>
                  <a:pt x="13919" y="413"/>
                  <a:pt x="13839" y="449"/>
                  <a:pt x="13759" y="484"/>
                </a:cubicBezTo>
                <a:cubicBezTo>
                  <a:pt x="13717" y="503"/>
                  <a:pt x="13674" y="521"/>
                  <a:pt x="13632" y="539"/>
                </a:cubicBezTo>
                <a:cubicBezTo>
                  <a:pt x="13629" y="541"/>
                  <a:pt x="13626" y="542"/>
                  <a:pt x="13623" y="543"/>
                </a:cubicBezTo>
                <a:cubicBezTo>
                  <a:pt x="13611" y="548"/>
                  <a:pt x="13598" y="553"/>
                  <a:pt x="13587" y="558"/>
                </a:cubicBezTo>
                <a:cubicBezTo>
                  <a:pt x="13561" y="568"/>
                  <a:pt x="13537" y="579"/>
                  <a:pt x="13513" y="588"/>
                </a:cubicBezTo>
                <a:cubicBezTo>
                  <a:pt x="13297" y="676"/>
                  <a:pt x="13079" y="757"/>
                  <a:pt x="12858" y="832"/>
                </a:cubicBezTo>
                <a:cubicBezTo>
                  <a:pt x="12595" y="921"/>
                  <a:pt x="12329" y="1002"/>
                  <a:pt x="12060" y="1075"/>
                </a:cubicBezTo>
                <a:cubicBezTo>
                  <a:pt x="11752" y="1160"/>
                  <a:pt x="11441" y="1233"/>
                  <a:pt x="11127" y="1298"/>
                </a:cubicBezTo>
                <a:cubicBezTo>
                  <a:pt x="10771" y="1370"/>
                  <a:pt x="10413" y="1431"/>
                  <a:pt x="10052" y="1481"/>
                </a:cubicBezTo>
                <a:cubicBezTo>
                  <a:pt x="10042" y="1482"/>
                  <a:pt x="10023" y="1484"/>
                  <a:pt x="10038" y="1482"/>
                </a:cubicBezTo>
                <a:cubicBezTo>
                  <a:pt x="10029" y="1483"/>
                  <a:pt x="10019" y="1485"/>
                  <a:pt x="10010" y="1486"/>
                </a:cubicBezTo>
                <a:cubicBezTo>
                  <a:pt x="9985" y="1489"/>
                  <a:pt x="9961" y="1492"/>
                  <a:pt x="9936" y="1496"/>
                </a:cubicBezTo>
                <a:cubicBezTo>
                  <a:pt x="9888" y="1502"/>
                  <a:pt x="9840" y="1507"/>
                  <a:pt x="9792" y="1513"/>
                </a:cubicBezTo>
                <a:cubicBezTo>
                  <a:pt x="9691" y="1525"/>
                  <a:pt x="9592" y="1536"/>
                  <a:pt x="9491" y="1546"/>
                </a:cubicBezTo>
                <a:cubicBezTo>
                  <a:pt x="9285" y="1567"/>
                  <a:pt x="9080" y="1585"/>
                  <a:pt x="8872" y="1598"/>
                </a:cubicBezTo>
                <a:cubicBezTo>
                  <a:pt x="8489" y="1624"/>
                  <a:pt x="8105" y="1637"/>
                  <a:pt x="7721" y="1639"/>
                </a:cubicBezTo>
                <a:cubicBezTo>
                  <a:pt x="7710" y="1637"/>
                  <a:pt x="7699" y="1635"/>
                  <a:pt x="7687" y="1635"/>
                </a:cubicBezTo>
                <a:cubicBezTo>
                  <a:pt x="7602" y="1637"/>
                  <a:pt x="7516" y="1638"/>
                  <a:pt x="7431" y="1639"/>
                </a:cubicBezTo>
                <a:cubicBezTo>
                  <a:pt x="7348" y="1638"/>
                  <a:pt x="7265" y="1637"/>
                  <a:pt x="7182" y="1635"/>
                </a:cubicBezTo>
                <a:cubicBezTo>
                  <a:pt x="7170" y="1635"/>
                  <a:pt x="7159" y="1637"/>
                  <a:pt x="7149" y="1639"/>
                </a:cubicBezTo>
                <a:cubicBezTo>
                  <a:pt x="6871" y="1638"/>
                  <a:pt x="6593" y="1630"/>
                  <a:pt x="6315" y="1617"/>
                </a:cubicBezTo>
                <a:cubicBezTo>
                  <a:pt x="5899" y="1596"/>
                  <a:pt x="5484" y="1562"/>
                  <a:pt x="5070" y="1512"/>
                </a:cubicBezTo>
                <a:cubicBezTo>
                  <a:pt x="5022" y="1507"/>
                  <a:pt x="4974" y="1501"/>
                  <a:pt x="4926" y="1495"/>
                </a:cubicBezTo>
                <a:cubicBezTo>
                  <a:pt x="4903" y="1492"/>
                  <a:pt x="4880" y="1489"/>
                  <a:pt x="4857" y="1486"/>
                </a:cubicBezTo>
                <a:cubicBezTo>
                  <a:pt x="4846" y="1484"/>
                  <a:pt x="4835" y="1483"/>
                  <a:pt x="4824" y="1482"/>
                </a:cubicBezTo>
                <a:cubicBezTo>
                  <a:pt x="4854" y="1485"/>
                  <a:pt x="4813" y="1480"/>
                  <a:pt x="4804" y="1479"/>
                </a:cubicBezTo>
                <a:cubicBezTo>
                  <a:pt x="4711" y="1466"/>
                  <a:pt x="4619" y="1453"/>
                  <a:pt x="4527" y="1438"/>
                </a:cubicBezTo>
                <a:cubicBezTo>
                  <a:pt x="4348" y="1411"/>
                  <a:pt x="4169" y="1380"/>
                  <a:pt x="3992" y="1347"/>
                </a:cubicBezTo>
                <a:cubicBezTo>
                  <a:pt x="3666" y="1286"/>
                  <a:pt x="3342" y="1214"/>
                  <a:pt x="3021" y="1132"/>
                </a:cubicBezTo>
                <a:cubicBezTo>
                  <a:pt x="2742" y="1060"/>
                  <a:pt x="2466" y="981"/>
                  <a:pt x="2192" y="892"/>
                </a:cubicBezTo>
                <a:cubicBezTo>
                  <a:pt x="1960" y="817"/>
                  <a:pt x="1729" y="735"/>
                  <a:pt x="1500" y="646"/>
                </a:cubicBezTo>
                <a:cubicBezTo>
                  <a:pt x="1451" y="627"/>
                  <a:pt x="1401" y="607"/>
                  <a:pt x="1352" y="587"/>
                </a:cubicBezTo>
                <a:cubicBezTo>
                  <a:pt x="1327" y="577"/>
                  <a:pt x="1303" y="567"/>
                  <a:pt x="1278" y="557"/>
                </a:cubicBezTo>
                <a:cubicBezTo>
                  <a:pt x="1267" y="552"/>
                  <a:pt x="1256" y="548"/>
                  <a:pt x="1245" y="543"/>
                </a:cubicBezTo>
                <a:cubicBezTo>
                  <a:pt x="1241" y="542"/>
                  <a:pt x="1238" y="540"/>
                  <a:pt x="1235" y="539"/>
                </a:cubicBezTo>
                <a:cubicBezTo>
                  <a:pt x="1150" y="503"/>
                  <a:pt x="1066" y="466"/>
                  <a:pt x="982" y="427"/>
                </a:cubicBezTo>
                <a:cubicBezTo>
                  <a:pt x="845" y="366"/>
                  <a:pt x="711" y="300"/>
                  <a:pt x="578" y="231"/>
                </a:cubicBezTo>
                <a:cubicBezTo>
                  <a:pt x="491" y="186"/>
                  <a:pt x="405" y="139"/>
                  <a:pt x="321" y="90"/>
                </a:cubicBezTo>
                <a:cubicBezTo>
                  <a:pt x="283" y="68"/>
                  <a:pt x="247" y="45"/>
                  <a:pt x="210" y="23"/>
                </a:cubicBezTo>
                <a:cubicBezTo>
                  <a:pt x="209" y="21"/>
                  <a:pt x="207" y="21"/>
                  <a:pt x="206" y="19"/>
                </a:cubicBezTo>
                <a:cubicBezTo>
                  <a:pt x="146" y="-20"/>
                  <a:pt x="51" y="5"/>
                  <a:pt x="18" y="69"/>
                </a:cubicBezTo>
                <a:cubicBezTo>
                  <a:pt x="-19" y="138"/>
                  <a:pt x="3" y="214"/>
                  <a:pt x="67" y="258"/>
                </a:cubicBezTo>
                <a:cubicBezTo>
                  <a:pt x="92" y="273"/>
                  <a:pt x="116" y="288"/>
                  <a:pt x="142" y="304"/>
                </a:cubicBezTo>
                <a:cubicBezTo>
                  <a:pt x="215" y="347"/>
                  <a:pt x="290" y="390"/>
                  <a:pt x="365" y="429"/>
                </a:cubicBezTo>
                <a:cubicBezTo>
                  <a:pt x="487" y="495"/>
                  <a:pt x="611" y="557"/>
                  <a:pt x="737" y="616"/>
                </a:cubicBezTo>
                <a:cubicBezTo>
                  <a:pt x="915" y="700"/>
                  <a:pt x="1096" y="778"/>
                  <a:pt x="1279" y="852"/>
                </a:cubicBezTo>
                <a:cubicBezTo>
                  <a:pt x="1495" y="941"/>
                  <a:pt x="1715" y="1022"/>
                  <a:pt x="1936" y="1097"/>
                </a:cubicBezTo>
                <a:cubicBezTo>
                  <a:pt x="2199" y="1186"/>
                  <a:pt x="2466" y="1267"/>
                  <a:pt x="2734" y="1340"/>
                </a:cubicBezTo>
                <a:cubicBezTo>
                  <a:pt x="3045" y="1425"/>
                  <a:pt x="3360" y="1500"/>
                  <a:pt x="3676" y="1565"/>
                </a:cubicBezTo>
                <a:cubicBezTo>
                  <a:pt x="4033" y="1638"/>
                  <a:pt x="4393" y="1698"/>
                  <a:pt x="4753" y="1747"/>
                </a:cubicBezTo>
                <a:cubicBezTo>
                  <a:pt x="5164" y="1803"/>
                  <a:pt x="5576" y="1846"/>
                  <a:pt x="5989" y="1873"/>
                </a:cubicBezTo>
                <a:cubicBezTo>
                  <a:pt x="6437" y="1903"/>
                  <a:pt x="6886" y="1917"/>
                  <a:pt x="7335" y="1915"/>
                </a:cubicBezTo>
                <a:cubicBezTo>
                  <a:pt x="7369" y="1915"/>
                  <a:pt x="7403" y="1914"/>
                  <a:pt x="7437" y="1914"/>
                </a:cubicBezTo>
                <a:cubicBezTo>
                  <a:pt x="7811" y="1917"/>
                  <a:pt x="8186" y="1910"/>
                  <a:pt x="8560" y="1891"/>
                </a:cubicBezTo>
                <a:cubicBezTo>
                  <a:pt x="8976" y="1871"/>
                  <a:pt x="9390" y="1837"/>
                  <a:pt x="9804" y="1787"/>
                </a:cubicBezTo>
                <a:cubicBezTo>
                  <a:pt x="10185" y="1742"/>
                  <a:pt x="10565" y="1684"/>
                  <a:pt x="10943" y="1613"/>
                </a:cubicBezTo>
                <a:cubicBezTo>
                  <a:pt x="11269" y="1552"/>
                  <a:pt x="11594" y="1481"/>
                  <a:pt x="11915" y="1398"/>
                </a:cubicBezTo>
                <a:cubicBezTo>
                  <a:pt x="12195" y="1326"/>
                  <a:pt x="12473" y="1246"/>
                  <a:pt x="12748" y="1158"/>
                </a:cubicBezTo>
                <a:cubicBezTo>
                  <a:pt x="12981" y="1082"/>
                  <a:pt x="13212" y="1000"/>
                  <a:pt x="13440" y="912"/>
                </a:cubicBezTo>
                <a:cubicBezTo>
                  <a:pt x="13635" y="835"/>
                  <a:pt x="13829" y="754"/>
                  <a:pt x="14020" y="668"/>
                </a:cubicBezTo>
                <a:cubicBezTo>
                  <a:pt x="14157" y="605"/>
                  <a:pt x="14292" y="540"/>
                  <a:pt x="14425" y="470"/>
                </a:cubicBezTo>
                <a:cubicBezTo>
                  <a:pt x="14513" y="425"/>
                  <a:pt x="14599" y="378"/>
                  <a:pt x="14684" y="328"/>
                </a:cubicBezTo>
                <a:cubicBezTo>
                  <a:pt x="14722" y="306"/>
                  <a:pt x="14760" y="284"/>
                  <a:pt x="14796" y="260"/>
                </a:cubicBezTo>
                <a:cubicBezTo>
                  <a:pt x="14798" y="259"/>
                  <a:pt x="14799" y="258"/>
                  <a:pt x="14800" y="258"/>
                </a:cubicBezTo>
                <a:cubicBezTo>
                  <a:pt x="14861" y="218"/>
                  <a:pt x="14892" y="134"/>
                  <a:pt x="14850" y="69"/>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7" name="Freeform: Shape 69">
            <a:extLst>
              <a:ext uri="{FF2B5EF4-FFF2-40B4-BE49-F238E27FC236}">
                <a16:creationId xmlns:a16="http://schemas.microsoft.com/office/drawing/2014/main" id="{EA5243AE-64C6-C141-A0F5-2E17FF0D4128}"/>
              </a:ext>
            </a:extLst>
          </p:cNvPr>
          <p:cNvSpPr/>
          <p:nvPr/>
        </p:nvSpPr>
        <p:spPr>
          <a:xfrm>
            <a:off x="2770554" y="5232103"/>
            <a:ext cx="451758" cy="451758"/>
          </a:xfrm>
          <a:custGeom>
            <a:avLst/>
            <a:gdLst/>
            <a:ahLst/>
            <a:cxnLst>
              <a:cxn ang="3cd4">
                <a:pos x="hc" y="t"/>
              </a:cxn>
              <a:cxn ang="cd2">
                <a:pos x="l" y="vc"/>
              </a:cxn>
              <a:cxn ang="cd4">
                <a:pos x="hc" y="b"/>
              </a:cxn>
              <a:cxn ang="0">
                <a:pos x="r" y="vc"/>
              </a:cxn>
            </a:cxnLst>
            <a:rect l="l" t="t" r="r" b="b"/>
            <a:pathLst>
              <a:path w="726" h="726">
                <a:moveTo>
                  <a:pt x="726" y="364"/>
                </a:moveTo>
                <a:cubicBezTo>
                  <a:pt x="726" y="564"/>
                  <a:pt x="564" y="726"/>
                  <a:pt x="363" y="726"/>
                </a:cubicBezTo>
                <a:cubicBezTo>
                  <a:pt x="163" y="726"/>
                  <a:pt x="0" y="564"/>
                  <a:pt x="0" y="364"/>
                </a:cubicBezTo>
                <a:cubicBezTo>
                  <a:pt x="0" y="163"/>
                  <a:pt x="163" y="0"/>
                  <a:pt x="363" y="0"/>
                </a:cubicBezTo>
                <a:cubicBezTo>
                  <a:pt x="564" y="0"/>
                  <a:pt x="726" y="163"/>
                  <a:pt x="726" y="364"/>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8" name="Freeform: Shape 70">
            <a:extLst>
              <a:ext uri="{FF2B5EF4-FFF2-40B4-BE49-F238E27FC236}">
                <a16:creationId xmlns:a16="http://schemas.microsoft.com/office/drawing/2014/main" id="{BCC84CA4-F870-0C41-86BC-D95772C59ACD}"/>
              </a:ext>
            </a:extLst>
          </p:cNvPr>
          <p:cNvSpPr/>
          <p:nvPr/>
        </p:nvSpPr>
        <p:spPr>
          <a:xfrm>
            <a:off x="2853428" y="5314977"/>
            <a:ext cx="286010" cy="286633"/>
          </a:xfrm>
          <a:custGeom>
            <a:avLst/>
            <a:gdLst/>
            <a:ahLst/>
            <a:cxnLst>
              <a:cxn ang="3cd4">
                <a:pos x="hc" y="t"/>
              </a:cxn>
              <a:cxn ang="cd2">
                <a:pos x="l" y="vc"/>
              </a:cxn>
              <a:cxn ang="cd4">
                <a:pos x="hc" y="b"/>
              </a:cxn>
              <a:cxn ang="0">
                <a:pos x="r" y="vc"/>
              </a:cxn>
            </a:cxnLst>
            <a:rect l="l" t="t" r="r" b="b"/>
            <a:pathLst>
              <a:path w="460" h="461">
                <a:moveTo>
                  <a:pt x="460" y="231"/>
                </a:moveTo>
                <a:cubicBezTo>
                  <a:pt x="460" y="357"/>
                  <a:pt x="358" y="461"/>
                  <a:pt x="230" y="461"/>
                </a:cubicBezTo>
                <a:cubicBezTo>
                  <a:pt x="103" y="461"/>
                  <a:pt x="0" y="357"/>
                  <a:pt x="0" y="231"/>
                </a:cubicBezTo>
                <a:cubicBezTo>
                  <a:pt x="0" y="104"/>
                  <a:pt x="103" y="0"/>
                  <a:pt x="230" y="0"/>
                </a:cubicBezTo>
                <a:cubicBezTo>
                  <a:pt x="358" y="0"/>
                  <a:pt x="460" y="104"/>
                  <a:pt x="460" y="231"/>
                </a:cubicBezTo>
                <a:close/>
              </a:path>
            </a:pathLst>
          </a:custGeom>
          <a:solidFill>
            <a:schemeClr val="accent2"/>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27" name="Freeform: Shape 79">
            <a:extLst>
              <a:ext uri="{FF2B5EF4-FFF2-40B4-BE49-F238E27FC236}">
                <a16:creationId xmlns:a16="http://schemas.microsoft.com/office/drawing/2014/main" id="{01E79FAC-3A33-224F-BB1F-F0560454A1F6}"/>
              </a:ext>
            </a:extLst>
          </p:cNvPr>
          <p:cNvSpPr/>
          <p:nvPr/>
        </p:nvSpPr>
        <p:spPr>
          <a:xfrm>
            <a:off x="2987398" y="4280607"/>
            <a:ext cx="18694" cy="1187032"/>
          </a:xfrm>
          <a:custGeom>
            <a:avLst/>
            <a:gdLst/>
            <a:ahLst/>
            <a:cxnLst>
              <a:cxn ang="3cd4">
                <a:pos x="hc" y="t"/>
              </a:cxn>
              <a:cxn ang="cd2">
                <a:pos x="l" y="vc"/>
              </a:cxn>
              <a:cxn ang="cd4">
                <a:pos x="hc" y="b"/>
              </a:cxn>
              <a:cxn ang="0">
                <a:pos x="r" y="vc"/>
              </a:cxn>
            </a:cxnLst>
            <a:rect l="l" t="t" r="r" b="b"/>
            <a:pathLst>
              <a:path w="31" h="1906">
                <a:moveTo>
                  <a:pt x="31" y="1891"/>
                </a:moveTo>
                <a:lnTo>
                  <a:pt x="31" y="1840"/>
                </a:lnTo>
                <a:lnTo>
                  <a:pt x="31" y="1703"/>
                </a:lnTo>
                <a:lnTo>
                  <a:pt x="31" y="1502"/>
                </a:lnTo>
                <a:lnTo>
                  <a:pt x="31" y="1256"/>
                </a:lnTo>
                <a:lnTo>
                  <a:pt x="31" y="985"/>
                </a:lnTo>
                <a:lnTo>
                  <a:pt x="31" y="714"/>
                </a:lnTo>
                <a:lnTo>
                  <a:pt x="31" y="460"/>
                </a:lnTo>
                <a:lnTo>
                  <a:pt x="31" y="245"/>
                </a:lnTo>
                <a:lnTo>
                  <a:pt x="31" y="91"/>
                </a:lnTo>
                <a:cubicBezTo>
                  <a:pt x="31" y="66"/>
                  <a:pt x="31" y="42"/>
                  <a:pt x="31" y="18"/>
                </a:cubicBezTo>
                <a:cubicBezTo>
                  <a:pt x="31" y="17"/>
                  <a:pt x="31" y="16"/>
                  <a:pt x="31" y="14"/>
                </a:cubicBezTo>
                <a:cubicBezTo>
                  <a:pt x="31" y="-5"/>
                  <a:pt x="0" y="-5"/>
                  <a:pt x="0" y="14"/>
                </a:cubicBezTo>
                <a:lnTo>
                  <a:pt x="0" y="65"/>
                </a:lnTo>
                <a:lnTo>
                  <a:pt x="0" y="202"/>
                </a:lnTo>
                <a:lnTo>
                  <a:pt x="0" y="403"/>
                </a:lnTo>
                <a:lnTo>
                  <a:pt x="0" y="649"/>
                </a:lnTo>
                <a:lnTo>
                  <a:pt x="0" y="920"/>
                </a:lnTo>
                <a:lnTo>
                  <a:pt x="0" y="1191"/>
                </a:lnTo>
                <a:lnTo>
                  <a:pt x="0" y="1445"/>
                </a:lnTo>
                <a:lnTo>
                  <a:pt x="0" y="1660"/>
                </a:lnTo>
                <a:lnTo>
                  <a:pt x="0" y="1814"/>
                </a:lnTo>
                <a:cubicBezTo>
                  <a:pt x="0" y="1839"/>
                  <a:pt x="0" y="1863"/>
                  <a:pt x="0" y="1887"/>
                </a:cubicBezTo>
                <a:cubicBezTo>
                  <a:pt x="0" y="1888"/>
                  <a:pt x="0" y="1889"/>
                  <a:pt x="0" y="1891"/>
                </a:cubicBezTo>
                <a:cubicBezTo>
                  <a:pt x="0" y="1910"/>
                  <a:pt x="31" y="1910"/>
                  <a:pt x="31" y="1891"/>
                </a:cubicBezTo>
                <a:close/>
              </a:path>
            </a:pathLst>
          </a:custGeom>
          <a:solidFill>
            <a:schemeClr val="accent1"/>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2" name="Freeform: Shape 84">
            <a:extLst>
              <a:ext uri="{FF2B5EF4-FFF2-40B4-BE49-F238E27FC236}">
                <a16:creationId xmlns:a16="http://schemas.microsoft.com/office/drawing/2014/main" id="{81D8CFCE-A014-8845-B236-4B20F2BDD2A1}"/>
              </a:ext>
            </a:extLst>
          </p:cNvPr>
          <p:cNvSpPr/>
          <p:nvPr/>
        </p:nvSpPr>
        <p:spPr>
          <a:xfrm>
            <a:off x="2142452" y="2591343"/>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0" y="2946"/>
                  <a:pt x="2746" y="2781"/>
                  <a:pt x="2746" y="2579"/>
                </a:cubicBezTo>
                <a:lnTo>
                  <a:pt x="2746" y="0"/>
                </a:lnTo>
                <a:cubicBezTo>
                  <a:pt x="2392" y="289"/>
                  <a:pt x="1908" y="468"/>
                  <a:pt x="1373" y="468"/>
                </a:cubicBezTo>
                <a:cubicBezTo>
                  <a:pt x="838" y="468"/>
                  <a:pt x="354" y="289"/>
                  <a:pt x="0" y="0"/>
                </a:cubicBezTo>
                <a:close/>
              </a:path>
            </a:pathLst>
          </a:custGeom>
          <a:solidFill>
            <a:schemeClr val="accent2"/>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37" name="Freeform: Shape 313">
            <a:extLst>
              <a:ext uri="{FF2B5EF4-FFF2-40B4-BE49-F238E27FC236}">
                <a16:creationId xmlns:a16="http://schemas.microsoft.com/office/drawing/2014/main" id="{B6F096EA-7C80-3645-89D4-CADFC97E61E3}"/>
              </a:ext>
            </a:extLst>
          </p:cNvPr>
          <p:cNvSpPr/>
          <p:nvPr/>
        </p:nvSpPr>
        <p:spPr>
          <a:xfrm>
            <a:off x="2142452" y="1864168"/>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7"/>
                </a:lnTo>
                <a:cubicBezTo>
                  <a:pt x="354" y="1456"/>
                  <a:pt x="838" y="1635"/>
                  <a:pt x="1373" y="1635"/>
                </a:cubicBezTo>
                <a:cubicBezTo>
                  <a:pt x="1908" y="1635"/>
                  <a:pt x="2392" y="1456"/>
                  <a:pt x="2746" y="1167"/>
                </a:cubicBezTo>
                <a:lnTo>
                  <a:pt x="2746" y="367"/>
                </a:lnTo>
                <a:cubicBezTo>
                  <a:pt x="2746" y="165"/>
                  <a:pt x="2580"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6" name="TextBox 5">
            <a:extLst>
              <a:ext uri="{FF2B5EF4-FFF2-40B4-BE49-F238E27FC236}">
                <a16:creationId xmlns:a16="http://schemas.microsoft.com/office/drawing/2014/main" id="{D4CFD653-961F-7044-AE94-4E4584B97582}"/>
              </a:ext>
            </a:extLst>
          </p:cNvPr>
          <p:cNvSpPr txBox="1"/>
          <p:nvPr/>
        </p:nvSpPr>
        <p:spPr>
          <a:xfrm>
            <a:off x="2242638" y="2101890"/>
            <a:ext cx="1514143" cy="523220"/>
          </a:xfrm>
          <a:prstGeom prst="rect">
            <a:avLst/>
          </a:prstGeom>
          <a:noFill/>
        </p:spPr>
        <p:txBody>
          <a:bodyPr wrap="square" rtlCol="0" anchor="ctr">
            <a:spAutoFit/>
          </a:bodyPr>
          <a:lstStyle/>
          <a:p>
            <a:pPr algn="ctr"/>
            <a:r>
              <a:rPr lang="en-US" sz="1400" b="1" spc="-15" dirty="0">
                <a:solidFill>
                  <a:srgbClr val="EF4A23"/>
                </a:solidFill>
                <a:latin typeface="Poppins" panose="00000500000000000000" pitchFamily="2" charset="0"/>
                <a:cs typeface="Poppins" panose="00000500000000000000" pitchFamily="2" charset="0"/>
              </a:rPr>
              <a:t>HEALTH BEHAVIORS</a:t>
            </a:r>
          </a:p>
        </p:txBody>
      </p:sp>
      <p:sp>
        <p:nvSpPr>
          <p:cNvPr id="7" name="TextBox 6">
            <a:extLst>
              <a:ext uri="{FF2B5EF4-FFF2-40B4-BE49-F238E27FC236}">
                <a16:creationId xmlns:a16="http://schemas.microsoft.com/office/drawing/2014/main" id="{40B96F1C-2EDA-C544-9270-6A6B4B18EFA9}"/>
              </a:ext>
            </a:extLst>
          </p:cNvPr>
          <p:cNvSpPr txBox="1"/>
          <p:nvPr/>
        </p:nvSpPr>
        <p:spPr>
          <a:xfrm>
            <a:off x="2242637" y="3141694"/>
            <a:ext cx="1514144" cy="993862"/>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Alcohol &amp; drug use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Tobacco use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Diet &amp; exercise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Sexual activity</a:t>
            </a:r>
          </a:p>
        </p:txBody>
      </p:sp>
      <p:sp>
        <p:nvSpPr>
          <p:cNvPr id="19" name="Freeform: Shape 71">
            <a:extLst>
              <a:ext uri="{FF2B5EF4-FFF2-40B4-BE49-F238E27FC236}">
                <a16:creationId xmlns:a16="http://schemas.microsoft.com/office/drawing/2014/main" id="{D8BA5B6F-E620-B144-81CA-E4D592955E49}"/>
              </a:ext>
            </a:extLst>
          </p:cNvPr>
          <p:cNvSpPr/>
          <p:nvPr/>
        </p:nvSpPr>
        <p:spPr>
          <a:xfrm>
            <a:off x="4822148" y="5496174"/>
            <a:ext cx="451758" cy="451758"/>
          </a:xfrm>
          <a:custGeom>
            <a:avLst/>
            <a:gdLst/>
            <a:ahLst/>
            <a:cxnLst>
              <a:cxn ang="3cd4">
                <a:pos x="hc" y="t"/>
              </a:cxn>
              <a:cxn ang="cd2">
                <a:pos x="l" y="vc"/>
              </a:cxn>
              <a:cxn ang="cd4">
                <a:pos x="hc" y="b"/>
              </a:cxn>
              <a:cxn ang="0">
                <a:pos x="r" y="vc"/>
              </a:cxn>
            </a:cxnLst>
            <a:rect l="l" t="t" r="r" b="b"/>
            <a:pathLst>
              <a:path w="726" h="726">
                <a:moveTo>
                  <a:pt x="726" y="363"/>
                </a:moveTo>
                <a:cubicBezTo>
                  <a:pt x="726" y="564"/>
                  <a:pt x="563" y="726"/>
                  <a:pt x="363" y="726"/>
                </a:cubicBezTo>
                <a:cubicBezTo>
                  <a:pt x="162" y="726"/>
                  <a:pt x="0" y="564"/>
                  <a:pt x="0" y="363"/>
                </a:cubicBezTo>
                <a:cubicBezTo>
                  <a:pt x="0" y="163"/>
                  <a:pt x="162" y="0"/>
                  <a:pt x="363" y="0"/>
                </a:cubicBezTo>
                <a:cubicBezTo>
                  <a:pt x="563" y="0"/>
                  <a:pt x="726" y="163"/>
                  <a:pt x="726" y="363"/>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0" name="Freeform: Shape 72">
            <a:extLst>
              <a:ext uri="{FF2B5EF4-FFF2-40B4-BE49-F238E27FC236}">
                <a16:creationId xmlns:a16="http://schemas.microsoft.com/office/drawing/2014/main" id="{CF82C204-9A81-4943-A368-A2BC6660954B}"/>
              </a:ext>
            </a:extLst>
          </p:cNvPr>
          <p:cNvSpPr/>
          <p:nvPr/>
        </p:nvSpPr>
        <p:spPr>
          <a:xfrm>
            <a:off x="4905022" y="5579048"/>
            <a:ext cx="286010" cy="286010"/>
          </a:xfrm>
          <a:custGeom>
            <a:avLst/>
            <a:gdLst/>
            <a:ahLst/>
            <a:cxnLst>
              <a:cxn ang="3cd4">
                <a:pos x="hc" y="t"/>
              </a:cxn>
              <a:cxn ang="cd2">
                <a:pos x="l" y="vc"/>
              </a:cxn>
              <a:cxn ang="cd4">
                <a:pos x="hc" y="b"/>
              </a:cxn>
              <a:cxn ang="0">
                <a:pos x="r" y="vc"/>
              </a:cxn>
            </a:cxnLst>
            <a:rect l="l" t="t" r="r" b="b"/>
            <a:pathLst>
              <a:path w="460" h="460">
                <a:moveTo>
                  <a:pt x="460" y="230"/>
                </a:moveTo>
                <a:cubicBezTo>
                  <a:pt x="460" y="357"/>
                  <a:pt x="357" y="460"/>
                  <a:pt x="230" y="460"/>
                </a:cubicBezTo>
                <a:cubicBezTo>
                  <a:pt x="103" y="460"/>
                  <a:pt x="0" y="357"/>
                  <a:pt x="0" y="230"/>
                </a:cubicBezTo>
                <a:cubicBezTo>
                  <a:pt x="0" y="103"/>
                  <a:pt x="103" y="0"/>
                  <a:pt x="230" y="0"/>
                </a:cubicBezTo>
                <a:cubicBezTo>
                  <a:pt x="357" y="0"/>
                  <a:pt x="460" y="103"/>
                  <a:pt x="460" y="230"/>
                </a:cubicBezTo>
                <a:close/>
              </a:path>
            </a:pathLst>
          </a:custGeom>
          <a:solidFill>
            <a:srgbClr val="25CCD8"/>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33" name="Freeform: Shape 85">
            <a:extLst>
              <a:ext uri="{FF2B5EF4-FFF2-40B4-BE49-F238E27FC236}">
                <a16:creationId xmlns:a16="http://schemas.microsoft.com/office/drawing/2014/main" id="{80BA54EC-6818-D245-85BA-8FA3F7EC2F14}"/>
              </a:ext>
            </a:extLst>
          </p:cNvPr>
          <p:cNvSpPr/>
          <p:nvPr/>
        </p:nvSpPr>
        <p:spPr>
          <a:xfrm>
            <a:off x="4192802" y="3469339"/>
            <a:ext cx="1710450" cy="1835696"/>
          </a:xfrm>
          <a:custGeom>
            <a:avLst/>
            <a:gdLst/>
            <a:ahLst/>
            <a:cxnLst>
              <a:cxn ang="3cd4">
                <a:pos x="hc" y="t"/>
              </a:cxn>
              <a:cxn ang="cd2">
                <a:pos x="l" y="vc"/>
              </a:cxn>
              <a:cxn ang="cd4">
                <a:pos x="hc" y="b"/>
              </a:cxn>
              <a:cxn ang="0">
                <a:pos x="r" y="vc"/>
              </a:cxn>
            </a:cxnLst>
            <a:rect l="l" t="t" r="r" b="b"/>
            <a:pathLst>
              <a:path w="2746" h="2947">
                <a:moveTo>
                  <a:pt x="0" y="0"/>
                </a:moveTo>
                <a:lnTo>
                  <a:pt x="0" y="2580"/>
                </a:lnTo>
                <a:cubicBezTo>
                  <a:pt x="0" y="2781"/>
                  <a:pt x="165" y="2947"/>
                  <a:pt x="367" y="2947"/>
                </a:cubicBezTo>
                <a:lnTo>
                  <a:pt x="2379" y="2947"/>
                </a:lnTo>
                <a:cubicBezTo>
                  <a:pt x="2581" y="2947"/>
                  <a:pt x="2746" y="2781"/>
                  <a:pt x="2746" y="2580"/>
                </a:cubicBezTo>
                <a:lnTo>
                  <a:pt x="2746" y="0"/>
                </a:lnTo>
                <a:cubicBezTo>
                  <a:pt x="2392" y="290"/>
                  <a:pt x="1908" y="469"/>
                  <a:pt x="1373" y="469"/>
                </a:cubicBezTo>
                <a:cubicBezTo>
                  <a:pt x="838" y="469"/>
                  <a:pt x="354" y="290"/>
                  <a:pt x="0" y="0"/>
                </a:cubicBezTo>
                <a:close/>
              </a:path>
            </a:pathLst>
          </a:custGeom>
          <a:solidFill>
            <a:srgbClr val="25CCD8"/>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38" name="Freeform: Shape 314">
            <a:extLst>
              <a:ext uri="{FF2B5EF4-FFF2-40B4-BE49-F238E27FC236}">
                <a16:creationId xmlns:a16="http://schemas.microsoft.com/office/drawing/2014/main" id="{910DC1F6-91D0-7444-B853-08D92DB811A2}"/>
              </a:ext>
            </a:extLst>
          </p:cNvPr>
          <p:cNvSpPr/>
          <p:nvPr/>
        </p:nvSpPr>
        <p:spPr>
          <a:xfrm>
            <a:off x="4192802" y="2742787"/>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6"/>
                </a:lnTo>
                <a:cubicBezTo>
                  <a:pt x="354" y="1456"/>
                  <a:pt x="838" y="1635"/>
                  <a:pt x="1373" y="1635"/>
                </a:cubicBezTo>
                <a:cubicBezTo>
                  <a:pt x="1908" y="1635"/>
                  <a:pt x="2392" y="1456"/>
                  <a:pt x="2746" y="1166"/>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8" name="TextBox 7">
            <a:extLst>
              <a:ext uri="{FF2B5EF4-FFF2-40B4-BE49-F238E27FC236}">
                <a16:creationId xmlns:a16="http://schemas.microsoft.com/office/drawing/2014/main" id="{497FAD1C-C77A-B043-A2F9-5881CE0039AF}"/>
              </a:ext>
            </a:extLst>
          </p:cNvPr>
          <p:cNvSpPr txBox="1"/>
          <p:nvPr/>
        </p:nvSpPr>
        <p:spPr>
          <a:xfrm>
            <a:off x="4292881" y="3085766"/>
            <a:ext cx="1514143" cy="307777"/>
          </a:xfrm>
          <a:prstGeom prst="rect">
            <a:avLst/>
          </a:prstGeom>
          <a:noFill/>
        </p:spPr>
        <p:txBody>
          <a:bodyPr wrap="square" rtlCol="0" anchor="ctr">
            <a:spAutoFit/>
          </a:bodyPr>
          <a:lstStyle/>
          <a:p>
            <a:pPr algn="ctr"/>
            <a:r>
              <a:rPr lang="en-US" sz="1400" b="1" spc="-15" dirty="0">
                <a:solidFill>
                  <a:srgbClr val="25CCD8"/>
                </a:solidFill>
                <a:latin typeface="Poppins" panose="00000500000000000000" pitchFamily="2" charset="0"/>
                <a:cs typeface="Poppins" panose="00000500000000000000" pitchFamily="2" charset="0"/>
              </a:rPr>
              <a:t>HEALTH CARE</a:t>
            </a:r>
          </a:p>
        </p:txBody>
      </p:sp>
      <p:sp>
        <p:nvSpPr>
          <p:cNvPr id="9" name="TextBox 8">
            <a:extLst>
              <a:ext uri="{FF2B5EF4-FFF2-40B4-BE49-F238E27FC236}">
                <a16:creationId xmlns:a16="http://schemas.microsoft.com/office/drawing/2014/main" id="{77C56F01-7257-A64B-AEDC-76E1251DC703}"/>
              </a:ext>
            </a:extLst>
          </p:cNvPr>
          <p:cNvSpPr txBox="1"/>
          <p:nvPr/>
        </p:nvSpPr>
        <p:spPr>
          <a:xfrm>
            <a:off x="4292880" y="4166367"/>
            <a:ext cx="1514144" cy="763029"/>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Access to care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Quality of care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Facility utilization</a:t>
            </a:r>
          </a:p>
        </p:txBody>
      </p:sp>
      <p:sp>
        <p:nvSpPr>
          <p:cNvPr id="21" name="Freeform: Shape 73">
            <a:extLst>
              <a:ext uri="{FF2B5EF4-FFF2-40B4-BE49-F238E27FC236}">
                <a16:creationId xmlns:a16="http://schemas.microsoft.com/office/drawing/2014/main" id="{04AC99CD-21C4-4544-BEE6-51459E9CC5F9}"/>
              </a:ext>
            </a:extLst>
          </p:cNvPr>
          <p:cNvSpPr/>
          <p:nvPr/>
        </p:nvSpPr>
        <p:spPr>
          <a:xfrm>
            <a:off x="6870006" y="5498823"/>
            <a:ext cx="451758" cy="451758"/>
          </a:xfrm>
          <a:custGeom>
            <a:avLst/>
            <a:gdLst/>
            <a:ahLst/>
            <a:cxnLst>
              <a:cxn ang="3cd4">
                <a:pos x="hc" y="t"/>
              </a:cxn>
              <a:cxn ang="cd2">
                <a:pos x="l" y="vc"/>
              </a:cxn>
              <a:cxn ang="cd4">
                <a:pos x="hc" y="b"/>
              </a:cxn>
              <a:cxn ang="0">
                <a:pos x="r" y="vc"/>
              </a:cxn>
            </a:cxnLst>
            <a:rect l="l" t="t" r="r" b="b"/>
            <a:pathLst>
              <a:path w="726" h="726">
                <a:moveTo>
                  <a:pt x="726" y="362"/>
                </a:moveTo>
                <a:cubicBezTo>
                  <a:pt x="726" y="563"/>
                  <a:pt x="564" y="726"/>
                  <a:pt x="363" y="726"/>
                </a:cubicBezTo>
                <a:cubicBezTo>
                  <a:pt x="163" y="726"/>
                  <a:pt x="0" y="563"/>
                  <a:pt x="0" y="362"/>
                </a:cubicBezTo>
                <a:cubicBezTo>
                  <a:pt x="0" y="162"/>
                  <a:pt x="163" y="0"/>
                  <a:pt x="363" y="0"/>
                </a:cubicBezTo>
                <a:cubicBezTo>
                  <a:pt x="564" y="0"/>
                  <a:pt x="726" y="162"/>
                  <a:pt x="726" y="362"/>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2" name="Freeform: Shape 74">
            <a:extLst>
              <a:ext uri="{FF2B5EF4-FFF2-40B4-BE49-F238E27FC236}">
                <a16:creationId xmlns:a16="http://schemas.microsoft.com/office/drawing/2014/main" id="{D333053A-A651-634A-9D66-DD0D3017D61D}"/>
              </a:ext>
            </a:extLst>
          </p:cNvPr>
          <p:cNvSpPr/>
          <p:nvPr/>
        </p:nvSpPr>
        <p:spPr>
          <a:xfrm>
            <a:off x="6952880" y="5581695"/>
            <a:ext cx="286010" cy="286010"/>
          </a:xfrm>
          <a:custGeom>
            <a:avLst/>
            <a:gdLst/>
            <a:ahLst/>
            <a:cxnLst>
              <a:cxn ang="3cd4">
                <a:pos x="hc" y="t"/>
              </a:cxn>
              <a:cxn ang="cd2">
                <a:pos x="l" y="vc"/>
              </a:cxn>
              <a:cxn ang="cd4">
                <a:pos x="hc" y="b"/>
              </a:cxn>
              <a:cxn ang="0">
                <a:pos x="r" y="vc"/>
              </a:cxn>
            </a:cxnLst>
            <a:rect l="l" t="t" r="r" b="b"/>
            <a:pathLst>
              <a:path w="460" h="460">
                <a:moveTo>
                  <a:pt x="460" y="229"/>
                </a:moveTo>
                <a:cubicBezTo>
                  <a:pt x="460" y="357"/>
                  <a:pt x="357" y="460"/>
                  <a:pt x="230" y="460"/>
                </a:cubicBezTo>
                <a:cubicBezTo>
                  <a:pt x="103" y="460"/>
                  <a:pt x="0" y="357"/>
                  <a:pt x="0" y="229"/>
                </a:cubicBezTo>
                <a:cubicBezTo>
                  <a:pt x="0" y="103"/>
                  <a:pt x="103" y="0"/>
                  <a:pt x="230" y="0"/>
                </a:cubicBezTo>
                <a:cubicBezTo>
                  <a:pt x="357" y="0"/>
                  <a:pt x="460" y="103"/>
                  <a:pt x="460" y="229"/>
                </a:cubicBezTo>
                <a:close/>
              </a:path>
            </a:pathLst>
          </a:custGeom>
          <a:solidFill>
            <a:srgbClr val="0C2340"/>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6" name="Freeform: Shape 88">
            <a:extLst>
              <a:ext uri="{FF2B5EF4-FFF2-40B4-BE49-F238E27FC236}">
                <a16:creationId xmlns:a16="http://schemas.microsoft.com/office/drawing/2014/main" id="{10EDAFFF-9D4C-DF48-835A-0DB8376215BA}"/>
              </a:ext>
            </a:extLst>
          </p:cNvPr>
          <p:cNvSpPr/>
          <p:nvPr/>
        </p:nvSpPr>
        <p:spPr>
          <a:xfrm>
            <a:off x="6243152" y="3469962"/>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1" y="2946"/>
                  <a:pt x="2746" y="2781"/>
                  <a:pt x="2746" y="2579"/>
                </a:cubicBezTo>
                <a:lnTo>
                  <a:pt x="2746" y="0"/>
                </a:lnTo>
                <a:cubicBezTo>
                  <a:pt x="2392" y="290"/>
                  <a:pt x="1908" y="468"/>
                  <a:pt x="1373" y="468"/>
                </a:cubicBezTo>
                <a:cubicBezTo>
                  <a:pt x="838" y="468"/>
                  <a:pt x="353" y="290"/>
                  <a:pt x="0" y="0"/>
                </a:cubicBezTo>
                <a:close/>
              </a:path>
            </a:pathLst>
          </a:custGeom>
          <a:solidFill>
            <a:srgbClr val="0C2340"/>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1" name="Freeform: Shape 317">
            <a:extLst>
              <a:ext uri="{FF2B5EF4-FFF2-40B4-BE49-F238E27FC236}">
                <a16:creationId xmlns:a16="http://schemas.microsoft.com/office/drawing/2014/main" id="{FD95335B-EC4F-7549-8D43-25D9FCDB0E53}"/>
              </a:ext>
            </a:extLst>
          </p:cNvPr>
          <p:cNvSpPr/>
          <p:nvPr/>
        </p:nvSpPr>
        <p:spPr>
          <a:xfrm>
            <a:off x="6243152" y="2744033"/>
            <a:ext cx="1710450" cy="1017546"/>
          </a:xfrm>
          <a:custGeom>
            <a:avLst/>
            <a:gdLst/>
            <a:ahLst/>
            <a:cxnLst>
              <a:cxn ang="3cd4">
                <a:pos x="hc" y="t"/>
              </a:cxn>
              <a:cxn ang="cd2">
                <a:pos x="l" y="vc"/>
              </a:cxn>
              <a:cxn ang="cd4">
                <a:pos x="hc" y="b"/>
              </a:cxn>
              <a:cxn ang="0">
                <a:pos x="r" y="vc"/>
              </a:cxn>
            </a:cxnLst>
            <a:rect l="l" t="t" r="r" b="b"/>
            <a:pathLst>
              <a:path w="2746" h="1634">
                <a:moveTo>
                  <a:pt x="2379" y="0"/>
                </a:moveTo>
                <a:lnTo>
                  <a:pt x="367" y="0"/>
                </a:lnTo>
                <a:cubicBezTo>
                  <a:pt x="165" y="0"/>
                  <a:pt x="0" y="165"/>
                  <a:pt x="0" y="367"/>
                </a:cubicBezTo>
                <a:lnTo>
                  <a:pt x="0" y="1166"/>
                </a:lnTo>
                <a:cubicBezTo>
                  <a:pt x="353" y="1456"/>
                  <a:pt x="838" y="1634"/>
                  <a:pt x="1373" y="1634"/>
                </a:cubicBezTo>
                <a:cubicBezTo>
                  <a:pt x="1908" y="1634"/>
                  <a:pt x="2392" y="1456"/>
                  <a:pt x="2746" y="1166"/>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0" name="TextBox 9">
            <a:extLst>
              <a:ext uri="{FF2B5EF4-FFF2-40B4-BE49-F238E27FC236}">
                <a16:creationId xmlns:a16="http://schemas.microsoft.com/office/drawing/2014/main" id="{279CC07F-A640-9D44-96BF-05D4E3C81B05}"/>
              </a:ext>
            </a:extLst>
          </p:cNvPr>
          <p:cNvSpPr txBox="1"/>
          <p:nvPr/>
        </p:nvSpPr>
        <p:spPr>
          <a:xfrm>
            <a:off x="6345971" y="2981539"/>
            <a:ext cx="1514143" cy="523220"/>
          </a:xfrm>
          <a:prstGeom prst="rect">
            <a:avLst/>
          </a:prstGeom>
          <a:noFill/>
        </p:spPr>
        <p:txBody>
          <a:bodyPr wrap="square" rtlCol="0" anchor="ctr">
            <a:spAutoFit/>
          </a:bodyPr>
          <a:lstStyle/>
          <a:p>
            <a:pPr algn="ctr"/>
            <a:r>
              <a:rPr lang="en-US" sz="1400" b="1" spc="-15" dirty="0">
                <a:solidFill>
                  <a:srgbClr val="0C2340"/>
                </a:solidFill>
                <a:latin typeface="Poppins" panose="00000500000000000000" pitchFamily="2" charset="0"/>
                <a:cs typeface="Poppins" panose="00000500000000000000" pitchFamily="2" charset="0"/>
              </a:rPr>
              <a:t>DEMO-GRAPHICS</a:t>
            </a:r>
          </a:p>
        </p:txBody>
      </p:sp>
      <p:sp>
        <p:nvSpPr>
          <p:cNvPr id="11" name="TextBox 10">
            <a:extLst>
              <a:ext uri="{FF2B5EF4-FFF2-40B4-BE49-F238E27FC236}">
                <a16:creationId xmlns:a16="http://schemas.microsoft.com/office/drawing/2014/main" id="{BA64155E-37FA-C64F-A104-408B364F159B}"/>
              </a:ext>
            </a:extLst>
          </p:cNvPr>
          <p:cNvSpPr txBox="1"/>
          <p:nvPr/>
        </p:nvSpPr>
        <p:spPr>
          <a:xfrm>
            <a:off x="6345971" y="3848557"/>
            <a:ext cx="1514144" cy="1455527"/>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Population age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Sex &amp; gender</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Race, &amp; ethnicity</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Household  structure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Language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Migration status</a:t>
            </a:r>
          </a:p>
        </p:txBody>
      </p:sp>
      <p:sp>
        <p:nvSpPr>
          <p:cNvPr id="23" name="Freeform: Shape 75">
            <a:extLst>
              <a:ext uri="{FF2B5EF4-FFF2-40B4-BE49-F238E27FC236}">
                <a16:creationId xmlns:a16="http://schemas.microsoft.com/office/drawing/2014/main" id="{0DC6E180-C98C-E541-B6EB-D8BB34D172C2}"/>
              </a:ext>
            </a:extLst>
          </p:cNvPr>
          <p:cNvSpPr/>
          <p:nvPr/>
        </p:nvSpPr>
        <p:spPr>
          <a:xfrm>
            <a:off x="8921602" y="5230588"/>
            <a:ext cx="451758" cy="451758"/>
          </a:xfrm>
          <a:custGeom>
            <a:avLst/>
            <a:gdLst/>
            <a:ahLst/>
            <a:cxnLst>
              <a:cxn ang="3cd4">
                <a:pos x="hc" y="t"/>
              </a:cxn>
              <a:cxn ang="cd2">
                <a:pos x="l" y="vc"/>
              </a:cxn>
              <a:cxn ang="cd4">
                <a:pos x="hc" y="b"/>
              </a:cxn>
              <a:cxn ang="0">
                <a:pos x="r" y="vc"/>
              </a:cxn>
            </a:cxnLst>
            <a:rect l="l" t="t" r="r" b="b"/>
            <a:pathLst>
              <a:path w="726" h="726">
                <a:moveTo>
                  <a:pt x="726" y="363"/>
                </a:moveTo>
                <a:cubicBezTo>
                  <a:pt x="726" y="564"/>
                  <a:pt x="564" y="726"/>
                  <a:pt x="363" y="726"/>
                </a:cubicBezTo>
                <a:cubicBezTo>
                  <a:pt x="163" y="726"/>
                  <a:pt x="0" y="564"/>
                  <a:pt x="0" y="363"/>
                </a:cubicBezTo>
                <a:cubicBezTo>
                  <a:pt x="0" y="163"/>
                  <a:pt x="163" y="0"/>
                  <a:pt x="363" y="0"/>
                </a:cubicBezTo>
                <a:cubicBezTo>
                  <a:pt x="564" y="0"/>
                  <a:pt x="726" y="163"/>
                  <a:pt x="726" y="363"/>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4" name="Freeform: Shape 76">
            <a:extLst>
              <a:ext uri="{FF2B5EF4-FFF2-40B4-BE49-F238E27FC236}">
                <a16:creationId xmlns:a16="http://schemas.microsoft.com/office/drawing/2014/main" id="{C49BC2A7-754B-2C4C-B942-7909E439BF69}"/>
              </a:ext>
            </a:extLst>
          </p:cNvPr>
          <p:cNvSpPr/>
          <p:nvPr/>
        </p:nvSpPr>
        <p:spPr>
          <a:xfrm>
            <a:off x="9005099" y="5313462"/>
            <a:ext cx="285387" cy="286010"/>
          </a:xfrm>
          <a:custGeom>
            <a:avLst/>
            <a:gdLst/>
            <a:ahLst/>
            <a:cxnLst>
              <a:cxn ang="3cd4">
                <a:pos x="hc" y="t"/>
              </a:cxn>
              <a:cxn ang="cd2">
                <a:pos x="l" y="vc"/>
              </a:cxn>
              <a:cxn ang="cd4">
                <a:pos x="hc" y="b"/>
              </a:cxn>
              <a:cxn ang="0">
                <a:pos x="r" y="vc"/>
              </a:cxn>
            </a:cxnLst>
            <a:rect l="l" t="t" r="r" b="b"/>
            <a:pathLst>
              <a:path w="459" h="460">
                <a:moveTo>
                  <a:pt x="459" y="230"/>
                </a:moveTo>
                <a:cubicBezTo>
                  <a:pt x="459" y="357"/>
                  <a:pt x="357" y="460"/>
                  <a:pt x="229" y="460"/>
                </a:cubicBezTo>
                <a:cubicBezTo>
                  <a:pt x="102" y="460"/>
                  <a:pt x="0" y="357"/>
                  <a:pt x="0" y="230"/>
                </a:cubicBezTo>
                <a:cubicBezTo>
                  <a:pt x="0" y="103"/>
                  <a:pt x="102" y="0"/>
                  <a:pt x="229" y="0"/>
                </a:cubicBezTo>
                <a:cubicBezTo>
                  <a:pt x="357" y="0"/>
                  <a:pt x="459" y="103"/>
                  <a:pt x="459" y="230"/>
                </a:cubicBezTo>
                <a:close/>
              </a:path>
            </a:pathLst>
          </a:custGeom>
          <a:solidFill>
            <a:schemeClr val="accent4"/>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0" name="Freeform: Shape 82">
            <a:extLst>
              <a:ext uri="{FF2B5EF4-FFF2-40B4-BE49-F238E27FC236}">
                <a16:creationId xmlns:a16="http://schemas.microsoft.com/office/drawing/2014/main" id="{F77114EF-3C53-2243-8429-4A3949BC74B1}"/>
              </a:ext>
            </a:extLst>
          </p:cNvPr>
          <p:cNvSpPr/>
          <p:nvPr/>
        </p:nvSpPr>
        <p:spPr>
          <a:xfrm>
            <a:off x="9138446" y="4271614"/>
            <a:ext cx="18694" cy="1186411"/>
          </a:xfrm>
          <a:custGeom>
            <a:avLst/>
            <a:gdLst/>
            <a:ahLst/>
            <a:cxnLst>
              <a:cxn ang="3cd4">
                <a:pos x="hc" y="t"/>
              </a:cxn>
              <a:cxn ang="cd2">
                <a:pos x="l" y="vc"/>
              </a:cxn>
              <a:cxn ang="cd4">
                <a:pos x="hc" y="b"/>
              </a:cxn>
              <a:cxn ang="0">
                <a:pos x="r" y="vc"/>
              </a:cxn>
            </a:cxnLst>
            <a:rect l="l" t="t" r="r" b="b"/>
            <a:pathLst>
              <a:path w="31" h="1905">
                <a:moveTo>
                  <a:pt x="31" y="1890"/>
                </a:moveTo>
                <a:lnTo>
                  <a:pt x="31" y="1840"/>
                </a:lnTo>
                <a:lnTo>
                  <a:pt x="31" y="1703"/>
                </a:lnTo>
                <a:lnTo>
                  <a:pt x="31" y="1502"/>
                </a:lnTo>
                <a:lnTo>
                  <a:pt x="31" y="1255"/>
                </a:lnTo>
                <a:lnTo>
                  <a:pt x="31" y="985"/>
                </a:lnTo>
                <a:lnTo>
                  <a:pt x="31" y="714"/>
                </a:lnTo>
                <a:lnTo>
                  <a:pt x="31" y="460"/>
                </a:lnTo>
                <a:lnTo>
                  <a:pt x="31" y="245"/>
                </a:lnTo>
                <a:lnTo>
                  <a:pt x="31" y="90"/>
                </a:lnTo>
                <a:cubicBezTo>
                  <a:pt x="31" y="66"/>
                  <a:pt x="31" y="42"/>
                  <a:pt x="31" y="18"/>
                </a:cubicBezTo>
                <a:cubicBezTo>
                  <a:pt x="31" y="17"/>
                  <a:pt x="31" y="15"/>
                  <a:pt x="31" y="15"/>
                </a:cubicBezTo>
                <a:cubicBezTo>
                  <a:pt x="31" y="-5"/>
                  <a:pt x="0" y="-5"/>
                  <a:pt x="0" y="15"/>
                </a:cubicBezTo>
                <a:lnTo>
                  <a:pt x="0" y="65"/>
                </a:lnTo>
                <a:lnTo>
                  <a:pt x="0" y="201"/>
                </a:lnTo>
                <a:lnTo>
                  <a:pt x="0" y="403"/>
                </a:lnTo>
                <a:lnTo>
                  <a:pt x="0" y="650"/>
                </a:lnTo>
                <a:lnTo>
                  <a:pt x="0" y="919"/>
                </a:lnTo>
                <a:lnTo>
                  <a:pt x="0" y="1191"/>
                </a:lnTo>
                <a:lnTo>
                  <a:pt x="0" y="1445"/>
                </a:lnTo>
                <a:lnTo>
                  <a:pt x="0" y="1660"/>
                </a:lnTo>
                <a:lnTo>
                  <a:pt x="0" y="1814"/>
                </a:lnTo>
                <a:cubicBezTo>
                  <a:pt x="0" y="1838"/>
                  <a:pt x="0" y="1863"/>
                  <a:pt x="0" y="1887"/>
                </a:cubicBezTo>
                <a:cubicBezTo>
                  <a:pt x="0" y="1888"/>
                  <a:pt x="0" y="1889"/>
                  <a:pt x="0" y="1890"/>
                </a:cubicBezTo>
                <a:cubicBezTo>
                  <a:pt x="0" y="1910"/>
                  <a:pt x="31" y="1910"/>
                  <a:pt x="31" y="1890"/>
                </a:cubicBezTo>
                <a:close/>
              </a:path>
            </a:pathLst>
          </a:custGeom>
          <a:solidFill>
            <a:schemeClr val="accent4"/>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5" name="Freeform: Shape 87">
            <a:extLst>
              <a:ext uri="{FF2B5EF4-FFF2-40B4-BE49-F238E27FC236}">
                <a16:creationId xmlns:a16="http://schemas.microsoft.com/office/drawing/2014/main" id="{5EDFA0F5-CB6C-E942-8633-C1FBD0598F47}"/>
              </a:ext>
            </a:extLst>
          </p:cNvPr>
          <p:cNvSpPr/>
          <p:nvPr/>
        </p:nvSpPr>
        <p:spPr>
          <a:xfrm>
            <a:off x="8293502" y="2590720"/>
            <a:ext cx="1710450" cy="1835696"/>
          </a:xfrm>
          <a:custGeom>
            <a:avLst/>
            <a:gdLst/>
            <a:ahLst/>
            <a:cxnLst>
              <a:cxn ang="3cd4">
                <a:pos x="hc" y="t"/>
              </a:cxn>
              <a:cxn ang="cd2">
                <a:pos x="l" y="vc"/>
              </a:cxn>
              <a:cxn ang="cd4">
                <a:pos x="hc" y="b"/>
              </a:cxn>
              <a:cxn ang="0">
                <a:pos x="r" y="vc"/>
              </a:cxn>
            </a:cxnLst>
            <a:rect l="l" t="t" r="r" b="b"/>
            <a:pathLst>
              <a:path w="2746" h="2947">
                <a:moveTo>
                  <a:pt x="0" y="0"/>
                </a:moveTo>
                <a:lnTo>
                  <a:pt x="0" y="2580"/>
                </a:lnTo>
                <a:cubicBezTo>
                  <a:pt x="0" y="2781"/>
                  <a:pt x="165" y="2947"/>
                  <a:pt x="367" y="2947"/>
                </a:cubicBezTo>
                <a:lnTo>
                  <a:pt x="2379" y="2947"/>
                </a:lnTo>
                <a:cubicBezTo>
                  <a:pt x="2581" y="2947"/>
                  <a:pt x="2746" y="2781"/>
                  <a:pt x="2746" y="2580"/>
                </a:cubicBezTo>
                <a:lnTo>
                  <a:pt x="2746" y="0"/>
                </a:lnTo>
                <a:cubicBezTo>
                  <a:pt x="2392" y="290"/>
                  <a:pt x="1908" y="469"/>
                  <a:pt x="1374" y="469"/>
                </a:cubicBezTo>
                <a:cubicBezTo>
                  <a:pt x="838" y="469"/>
                  <a:pt x="354" y="290"/>
                  <a:pt x="0" y="0"/>
                </a:cubicBezTo>
                <a:close/>
              </a:path>
            </a:pathLst>
          </a:custGeom>
          <a:solidFill>
            <a:schemeClr val="accent4"/>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0" name="Freeform: Shape 316">
            <a:extLst>
              <a:ext uri="{FF2B5EF4-FFF2-40B4-BE49-F238E27FC236}">
                <a16:creationId xmlns:a16="http://schemas.microsoft.com/office/drawing/2014/main" id="{DB34B05C-F5C3-6447-8F1C-52C571A78E6D}"/>
              </a:ext>
            </a:extLst>
          </p:cNvPr>
          <p:cNvSpPr/>
          <p:nvPr/>
        </p:nvSpPr>
        <p:spPr>
          <a:xfrm>
            <a:off x="8293502" y="1864168"/>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6"/>
                </a:lnTo>
                <a:cubicBezTo>
                  <a:pt x="354" y="1456"/>
                  <a:pt x="838" y="1635"/>
                  <a:pt x="1374" y="1635"/>
                </a:cubicBezTo>
                <a:cubicBezTo>
                  <a:pt x="1908" y="1635"/>
                  <a:pt x="2392" y="1456"/>
                  <a:pt x="2746" y="1166"/>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2" name="TextBox 11">
            <a:extLst>
              <a:ext uri="{FF2B5EF4-FFF2-40B4-BE49-F238E27FC236}">
                <a16:creationId xmlns:a16="http://schemas.microsoft.com/office/drawing/2014/main" id="{9DF647A3-9C89-D945-9EDC-CF174DC595F7}"/>
              </a:ext>
            </a:extLst>
          </p:cNvPr>
          <p:cNvSpPr txBox="1"/>
          <p:nvPr/>
        </p:nvSpPr>
        <p:spPr>
          <a:xfrm>
            <a:off x="8392477" y="2099425"/>
            <a:ext cx="1514143" cy="523220"/>
          </a:xfrm>
          <a:prstGeom prst="rect">
            <a:avLst/>
          </a:prstGeom>
          <a:noFill/>
        </p:spPr>
        <p:txBody>
          <a:bodyPr wrap="square" rtlCol="0" anchor="ctr">
            <a:spAutoFit/>
          </a:bodyPr>
          <a:lstStyle/>
          <a:p>
            <a:pPr algn="ctr"/>
            <a:r>
              <a:rPr lang="en-US" sz="1400" b="1" spc="-15" dirty="0">
                <a:solidFill>
                  <a:schemeClr val="accent4"/>
                </a:solidFill>
                <a:latin typeface="Poppins" panose="00000500000000000000" pitchFamily="2" charset="0"/>
                <a:cs typeface="Poppins" panose="00000500000000000000" pitchFamily="2" charset="0"/>
              </a:rPr>
              <a:t>SOCIO-ECONOMIC</a:t>
            </a:r>
          </a:p>
        </p:txBody>
      </p:sp>
      <p:sp>
        <p:nvSpPr>
          <p:cNvPr id="13" name="TextBox 12">
            <a:extLst>
              <a:ext uri="{FF2B5EF4-FFF2-40B4-BE49-F238E27FC236}">
                <a16:creationId xmlns:a16="http://schemas.microsoft.com/office/drawing/2014/main" id="{318FAA48-1CB2-F74F-8140-271DAA4D2EA7}"/>
              </a:ext>
            </a:extLst>
          </p:cNvPr>
          <p:cNvSpPr txBox="1"/>
          <p:nvPr/>
        </p:nvSpPr>
        <p:spPr>
          <a:xfrm>
            <a:off x="8392477" y="3061711"/>
            <a:ext cx="1514144" cy="1224694"/>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Income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Education</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Employment &amp; occupation</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Public assistance</a:t>
            </a:r>
          </a:p>
        </p:txBody>
      </p:sp>
      <p:sp>
        <p:nvSpPr>
          <p:cNvPr id="25" name="Freeform: Shape 77">
            <a:extLst>
              <a:ext uri="{FF2B5EF4-FFF2-40B4-BE49-F238E27FC236}">
                <a16:creationId xmlns:a16="http://schemas.microsoft.com/office/drawing/2014/main" id="{6E4988A8-1556-EB4C-BC17-9DC2A791048A}"/>
              </a:ext>
            </a:extLst>
          </p:cNvPr>
          <p:cNvSpPr/>
          <p:nvPr/>
        </p:nvSpPr>
        <p:spPr>
          <a:xfrm>
            <a:off x="10976315" y="4629142"/>
            <a:ext cx="451758" cy="451758"/>
          </a:xfrm>
          <a:custGeom>
            <a:avLst/>
            <a:gdLst/>
            <a:ahLst/>
            <a:cxnLst>
              <a:cxn ang="3cd4">
                <a:pos x="hc" y="t"/>
              </a:cxn>
              <a:cxn ang="cd2">
                <a:pos x="l" y="vc"/>
              </a:cxn>
              <a:cxn ang="cd4">
                <a:pos x="hc" y="b"/>
              </a:cxn>
              <a:cxn ang="0">
                <a:pos x="r" y="vc"/>
              </a:cxn>
            </a:cxnLst>
            <a:rect l="l" t="t" r="r" b="b"/>
            <a:pathLst>
              <a:path w="726" h="726">
                <a:moveTo>
                  <a:pt x="726" y="364"/>
                </a:moveTo>
                <a:cubicBezTo>
                  <a:pt x="726" y="564"/>
                  <a:pt x="564" y="726"/>
                  <a:pt x="364" y="726"/>
                </a:cubicBezTo>
                <a:cubicBezTo>
                  <a:pt x="163" y="726"/>
                  <a:pt x="0" y="564"/>
                  <a:pt x="0" y="364"/>
                </a:cubicBezTo>
                <a:cubicBezTo>
                  <a:pt x="0" y="163"/>
                  <a:pt x="163" y="0"/>
                  <a:pt x="364" y="0"/>
                </a:cubicBezTo>
                <a:cubicBezTo>
                  <a:pt x="564" y="0"/>
                  <a:pt x="726" y="163"/>
                  <a:pt x="726" y="364"/>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6" name="Freeform: Shape 78">
            <a:extLst>
              <a:ext uri="{FF2B5EF4-FFF2-40B4-BE49-F238E27FC236}">
                <a16:creationId xmlns:a16="http://schemas.microsoft.com/office/drawing/2014/main" id="{CA2167FB-096A-8D41-A649-AC1D831A6C86}"/>
              </a:ext>
            </a:extLst>
          </p:cNvPr>
          <p:cNvSpPr/>
          <p:nvPr/>
        </p:nvSpPr>
        <p:spPr>
          <a:xfrm>
            <a:off x="11059189" y="4712016"/>
            <a:ext cx="286010" cy="286633"/>
          </a:xfrm>
          <a:custGeom>
            <a:avLst/>
            <a:gdLst/>
            <a:ahLst/>
            <a:cxnLst>
              <a:cxn ang="3cd4">
                <a:pos x="hc" y="t"/>
              </a:cxn>
              <a:cxn ang="cd2">
                <a:pos x="l" y="vc"/>
              </a:cxn>
              <a:cxn ang="cd4">
                <a:pos x="hc" y="b"/>
              </a:cxn>
              <a:cxn ang="0">
                <a:pos x="r" y="vc"/>
              </a:cxn>
            </a:cxnLst>
            <a:rect l="l" t="t" r="r" b="b"/>
            <a:pathLst>
              <a:path w="460" h="461">
                <a:moveTo>
                  <a:pt x="460" y="231"/>
                </a:moveTo>
                <a:cubicBezTo>
                  <a:pt x="460" y="357"/>
                  <a:pt x="357" y="461"/>
                  <a:pt x="231" y="461"/>
                </a:cubicBezTo>
                <a:cubicBezTo>
                  <a:pt x="103" y="461"/>
                  <a:pt x="0" y="357"/>
                  <a:pt x="0" y="231"/>
                </a:cubicBezTo>
                <a:cubicBezTo>
                  <a:pt x="0" y="104"/>
                  <a:pt x="103" y="0"/>
                  <a:pt x="231" y="0"/>
                </a:cubicBezTo>
                <a:cubicBezTo>
                  <a:pt x="357" y="0"/>
                  <a:pt x="460" y="104"/>
                  <a:pt x="460" y="231"/>
                </a:cubicBezTo>
                <a:close/>
              </a:path>
            </a:pathLst>
          </a:custGeom>
          <a:solidFill>
            <a:schemeClr val="bg1">
              <a:lumMod val="6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4" name="Freeform: Shape 86">
            <a:extLst>
              <a:ext uri="{FF2B5EF4-FFF2-40B4-BE49-F238E27FC236}">
                <a16:creationId xmlns:a16="http://schemas.microsoft.com/office/drawing/2014/main" id="{8A4A5A1F-1E1E-0246-9F04-0C246694F311}"/>
              </a:ext>
            </a:extLst>
          </p:cNvPr>
          <p:cNvSpPr/>
          <p:nvPr/>
        </p:nvSpPr>
        <p:spPr>
          <a:xfrm>
            <a:off x="10343853" y="1988382"/>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1" y="2946"/>
                  <a:pt x="2746" y="2781"/>
                  <a:pt x="2746" y="2579"/>
                </a:cubicBezTo>
                <a:lnTo>
                  <a:pt x="2746" y="0"/>
                </a:lnTo>
                <a:cubicBezTo>
                  <a:pt x="2393" y="289"/>
                  <a:pt x="1908" y="468"/>
                  <a:pt x="1373" y="468"/>
                </a:cubicBezTo>
                <a:cubicBezTo>
                  <a:pt x="838" y="468"/>
                  <a:pt x="354" y="289"/>
                  <a:pt x="0" y="0"/>
                </a:cubicBezTo>
                <a:close/>
              </a:path>
            </a:pathLst>
          </a:custGeom>
          <a:solidFill>
            <a:schemeClr val="bg1">
              <a:lumMod val="6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9" name="Freeform: Shape 315">
            <a:extLst>
              <a:ext uri="{FF2B5EF4-FFF2-40B4-BE49-F238E27FC236}">
                <a16:creationId xmlns:a16="http://schemas.microsoft.com/office/drawing/2014/main" id="{66D90682-62F6-5640-85E6-F31C32B3FDE7}"/>
              </a:ext>
            </a:extLst>
          </p:cNvPr>
          <p:cNvSpPr/>
          <p:nvPr/>
        </p:nvSpPr>
        <p:spPr>
          <a:xfrm>
            <a:off x="10343853" y="1261207"/>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7"/>
                </a:lnTo>
                <a:cubicBezTo>
                  <a:pt x="354" y="1456"/>
                  <a:pt x="838" y="1635"/>
                  <a:pt x="1373" y="1635"/>
                </a:cubicBezTo>
                <a:cubicBezTo>
                  <a:pt x="1908" y="1635"/>
                  <a:pt x="2393" y="1456"/>
                  <a:pt x="2746" y="1167"/>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4" name="TextBox 13">
            <a:extLst>
              <a:ext uri="{FF2B5EF4-FFF2-40B4-BE49-F238E27FC236}">
                <a16:creationId xmlns:a16="http://schemas.microsoft.com/office/drawing/2014/main" id="{EC98AB1C-2913-A04F-8DE1-06617F466E7D}"/>
              </a:ext>
            </a:extLst>
          </p:cNvPr>
          <p:cNvSpPr txBox="1"/>
          <p:nvPr/>
        </p:nvSpPr>
        <p:spPr>
          <a:xfrm>
            <a:off x="10442721" y="1498929"/>
            <a:ext cx="1514143" cy="523220"/>
          </a:xfrm>
          <a:prstGeom prst="rect">
            <a:avLst/>
          </a:prstGeom>
          <a:noFill/>
        </p:spPr>
        <p:txBody>
          <a:bodyPr wrap="square" rtlCol="0" anchor="ctr">
            <a:spAutoFit/>
          </a:bodyPr>
          <a:lstStyle/>
          <a:p>
            <a:pPr algn="ctr"/>
            <a:r>
              <a:rPr lang="en-US" sz="1400" b="1" spc="-15" dirty="0">
                <a:solidFill>
                  <a:schemeClr val="bg1">
                    <a:lumMod val="65000"/>
                  </a:schemeClr>
                </a:solidFill>
                <a:latin typeface="Poppins" panose="00000500000000000000" pitchFamily="2" charset="0"/>
                <a:cs typeface="Poppins" panose="00000500000000000000" pitchFamily="2" charset="0"/>
              </a:rPr>
              <a:t>PHYSICAL ENVIRONMENT</a:t>
            </a:r>
          </a:p>
        </p:txBody>
      </p:sp>
      <p:sp>
        <p:nvSpPr>
          <p:cNvPr id="15" name="TextBox 14">
            <a:extLst>
              <a:ext uri="{FF2B5EF4-FFF2-40B4-BE49-F238E27FC236}">
                <a16:creationId xmlns:a16="http://schemas.microsoft.com/office/drawing/2014/main" id="{50AB85B2-C150-6A48-8193-247A3E66B7E5}"/>
              </a:ext>
            </a:extLst>
          </p:cNvPr>
          <p:cNvSpPr txBox="1"/>
          <p:nvPr/>
        </p:nvSpPr>
        <p:spPr>
          <a:xfrm>
            <a:off x="10442721" y="2428221"/>
            <a:ext cx="1514144" cy="1224694"/>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Community safety</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Housing</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Transportation</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Pollution exposure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Environmental risk</a:t>
            </a:r>
          </a:p>
        </p:txBody>
      </p:sp>
      <p:sp>
        <p:nvSpPr>
          <p:cNvPr id="43" name="Freeform: Shape 77">
            <a:extLst>
              <a:ext uri="{FF2B5EF4-FFF2-40B4-BE49-F238E27FC236}">
                <a16:creationId xmlns:a16="http://schemas.microsoft.com/office/drawing/2014/main" id="{A2F1C72A-2940-C279-05F5-A012556C13DE}"/>
              </a:ext>
            </a:extLst>
          </p:cNvPr>
          <p:cNvSpPr/>
          <p:nvPr/>
        </p:nvSpPr>
        <p:spPr>
          <a:xfrm>
            <a:off x="724564" y="4629142"/>
            <a:ext cx="451758" cy="451758"/>
          </a:xfrm>
          <a:custGeom>
            <a:avLst/>
            <a:gdLst/>
            <a:ahLst/>
            <a:cxnLst>
              <a:cxn ang="3cd4">
                <a:pos x="hc" y="t"/>
              </a:cxn>
              <a:cxn ang="cd2">
                <a:pos x="l" y="vc"/>
              </a:cxn>
              <a:cxn ang="cd4">
                <a:pos x="hc" y="b"/>
              </a:cxn>
              <a:cxn ang="0">
                <a:pos x="r" y="vc"/>
              </a:cxn>
            </a:cxnLst>
            <a:rect l="l" t="t" r="r" b="b"/>
            <a:pathLst>
              <a:path w="726" h="726">
                <a:moveTo>
                  <a:pt x="726" y="364"/>
                </a:moveTo>
                <a:cubicBezTo>
                  <a:pt x="726" y="564"/>
                  <a:pt x="564" y="726"/>
                  <a:pt x="364" y="726"/>
                </a:cubicBezTo>
                <a:cubicBezTo>
                  <a:pt x="163" y="726"/>
                  <a:pt x="0" y="564"/>
                  <a:pt x="0" y="364"/>
                </a:cubicBezTo>
                <a:cubicBezTo>
                  <a:pt x="0" y="163"/>
                  <a:pt x="163" y="0"/>
                  <a:pt x="364" y="0"/>
                </a:cubicBezTo>
                <a:cubicBezTo>
                  <a:pt x="564" y="0"/>
                  <a:pt x="726" y="163"/>
                  <a:pt x="726" y="364"/>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4" name="Freeform: Shape 78">
            <a:extLst>
              <a:ext uri="{FF2B5EF4-FFF2-40B4-BE49-F238E27FC236}">
                <a16:creationId xmlns:a16="http://schemas.microsoft.com/office/drawing/2014/main" id="{63786E78-4CAC-D727-7791-A1D34AA0882A}"/>
              </a:ext>
            </a:extLst>
          </p:cNvPr>
          <p:cNvSpPr/>
          <p:nvPr/>
        </p:nvSpPr>
        <p:spPr>
          <a:xfrm>
            <a:off x="807438" y="4712016"/>
            <a:ext cx="286010" cy="286633"/>
          </a:xfrm>
          <a:custGeom>
            <a:avLst/>
            <a:gdLst/>
            <a:ahLst/>
            <a:cxnLst>
              <a:cxn ang="3cd4">
                <a:pos x="hc" y="t"/>
              </a:cxn>
              <a:cxn ang="cd2">
                <a:pos x="l" y="vc"/>
              </a:cxn>
              <a:cxn ang="cd4">
                <a:pos x="hc" y="b"/>
              </a:cxn>
              <a:cxn ang="0">
                <a:pos x="r" y="vc"/>
              </a:cxn>
            </a:cxnLst>
            <a:rect l="l" t="t" r="r" b="b"/>
            <a:pathLst>
              <a:path w="460" h="461">
                <a:moveTo>
                  <a:pt x="460" y="231"/>
                </a:moveTo>
                <a:cubicBezTo>
                  <a:pt x="460" y="357"/>
                  <a:pt x="357" y="461"/>
                  <a:pt x="231" y="461"/>
                </a:cubicBezTo>
                <a:cubicBezTo>
                  <a:pt x="103" y="461"/>
                  <a:pt x="0" y="357"/>
                  <a:pt x="0" y="231"/>
                </a:cubicBezTo>
                <a:cubicBezTo>
                  <a:pt x="0" y="104"/>
                  <a:pt x="103" y="0"/>
                  <a:pt x="231" y="0"/>
                </a:cubicBezTo>
                <a:cubicBezTo>
                  <a:pt x="357" y="0"/>
                  <a:pt x="460" y="104"/>
                  <a:pt x="460" y="231"/>
                </a:cubicBezTo>
                <a:close/>
              </a:path>
            </a:pathLst>
          </a:custGeom>
          <a:solidFill>
            <a:srgbClr val="009BA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6" name="Freeform: Shape 86">
            <a:extLst>
              <a:ext uri="{FF2B5EF4-FFF2-40B4-BE49-F238E27FC236}">
                <a16:creationId xmlns:a16="http://schemas.microsoft.com/office/drawing/2014/main" id="{3FBEAD7E-BA62-C862-FFA3-5BFBC3EB2EB4}"/>
              </a:ext>
            </a:extLst>
          </p:cNvPr>
          <p:cNvSpPr/>
          <p:nvPr/>
        </p:nvSpPr>
        <p:spPr>
          <a:xfrm>
            <a:off x="92102" y="1988382"/>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1" y="2946"/>
                  <a:pt x="2746" y="2781"/>
                  <a:pt x="2746" y="2579"/>
                </a:cubicBezTo>
                <a:lnTo>
                  <a:pt x="2746" y="0"/>
                </a:lnTo>
                <a:cubicBezTo>
                  <a:pt x="2393" y="289"/>
                  <a:pt x="1908" y="468"/>
                  <a:pt x="1373" y="468"/>
                </a:cubicBezTo>
                <a:cubicBezTo>
                  <a:pt x="838" y="468"/>
                  <a:pt x="354" y="289"/>
                  <a:pt x="0" y="0"/>
                </a:cubicBezTo>
                <a:close/>
              </a:path>
            </a:pathLst>
          </a:custGeom>
          <a:solidFill>
            <a:schemeClr val="accent1"/>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47" name="Freeform: Shape 315">
            <a:extLst>
              <a:ext uri="{FF2B5EF4-FFF2-40B4-BE49-F238E27FC236}">
                <a16:creationId xmlns:a16="http://schemas.microsoft.com/office/drawing/2014/main" id="{EA6FF10F-EB43-93A2-15ED-0ADEA0F3CE8C}"/>
              </a:ext>
            </a:extLst>
          </p:cNvPr>
          <p:cNvSpPr/>
          <p:nvPr/>
        </p:nvSpPr>
        <p:spPr>
          <a:xfrm>
            <a:off x="92102" y="1261207"/>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7"/>
                </a:lnTo>
                <a:cubicBezTo>
                  <a:pt x="354" y="1456"/>
                  <a:pt x="838" y="1635"/>
                  <a:pt x="1373" y="1635"/>
                </a:cubicBezTo>
                <a:cubicBezTo>
                  <a:pt x="1908" y="1635"/>
                  <a:pt x="2393" y="1456"/>
                  <a:pt x="2746" y="1167"/>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8" name="TextBox 47">
            <a:extLst>
              <a:ext uri="{FF2B5EF4-FFF2-40B4-BE49-F238E27FC236}">
                <a16:creationId xmlns:a16="http://schemas.microsoft.com/office/drawing/2014/main" id="{E711BE61-F839-A9C6-20F2-AD1580E77C9F}"/>
              </a:ext>
            </a:extLst>
          </p:cNvPr>
          <p:cNvSpPr txBox="1"/>
          <p:nvPr/>
        </p:nvSpPr>
        <p:spPr>
          <a:xfrm>
            <a:off x="190970" y="1498929"/>
            <a:ext cx="1514143" cy="523220"/>
          </a:xfrm>
          <a:prstGeom prst="rect">
            <a:avLst/>
          </a:prstGeom>
          <a:noFill/>
        </p:spPr>
        <p:txBody>
          <a:bodyPr wrap="square" rtlCol="0" anchor="ctr">
            <a:spAutoFit/>
          </a:bodyPr>
          <a:lstStyle/>
          <a:p>
            <a:pPr algn="ctr"/>
            <a:r>
              <a:rPr lang="en-US" sz="1400" b="1" spc="-15" dirty="0">
                <a:solidFill>
                  <a:srgbClr val="009BA6"/>
                </a:solidFill>
                <a:latin typeface="Poppins" panose="00000500000000000000" pitchFamily="2" charset="0"/>
                <a:cs typeface="Poppins" panose="00000500000000000000" pitchFamily="2" charset="0"/>
              </a:rPr>
              <a:t>HEALTH OUTCOMES</a:t>
            </a:r>
          </a:p>
        </p:txBody>
      </p:sp>
      <p:sp>
        <p:nvSpPr>
          <p:cNvPr id="49" name="TextBox 48">
            <a:extLst>
              <a:ext uri="{FF2B5EF4-FFF2-40B4-BE49-F238E27FC236}">
                <a16:creationId xmlns:a16="http://schemas.microsoft.com/office/drawing/2014/main" id="{16D07365-8156-558B-3F32-3E3D1EC70003}"/>
              </a:ext>
            </a:extLst>
          </p:cNvPr>
          <p:cNvSpPr txBox="1"/>
          <p:nvPr/>
        </p:nvSpPr>
        <p:spPr>
          <a:xfrm>
            <a:off x="190970" y="2552917"/>
            <a:ext cx="1514144" cy="993862"/>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Chronic disease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Infectious disease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Injury and violence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Maternal  &amp; child</a:t>
            </a:r>
          </a:p>
        </p:txBody>
      </p:sp>
      <p:sp>
        <p:nvSpPr>
          <p:cNvPr id="57" name="TextBox 56">
            <a:extLst>
              <a:ext uri="{FF2B5EF4-FFF2-40B4-BE49-F238E27FC236}">
                <a16:creationId xmlns:a16="http://schemas.microsoft.com/office/drawing/2014/main" id="{4B69619B-A679-B99C-5255-C07F5D99A829}"/>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600" dirty="0">
                <a:solidFill>
                  <a:schemeClr val="tx2"/>
                </a:solidFill>
                <a:latin typeface="Bebas Neue" pitchFamily="2" charset="0"/>
              </a:rPr>
              <a:t>HEALTH INDICATOR SUB-CATEGORIES</a:t>
            </a:r>
          </a:p>
        </p:txBody>
      </p:sp>
      <p:sp>
        <p:nvSpPr>
          <p:cNvPr id="58" name="TextBox 57">
            <a:extLst>
              <a:ext uri="{FF2B5EF4-FFF2-40B4-BE49-F238E27FC236}">
                <a16:creationId xmlns:a16="http://schemas.microsoft.com/office/drawing/2014/main" id="{4AF9AC09-8877-16E8-25A2-F3E067DC69EE}"/>
              </a:ext>
            </a:extLst>
          </p:cNvPr>
          <p:cNvSpPr txBox="1"/>
          <p:nvPr/>
        </p:nvSpPr>
        <p:spPr>
          <a:xfrm>
            <a:off x="0" y="918735"/>
            <a:ext cx="12192000" cy="348172"/>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The six primary categories are further broken down into several subcategories.</a:t>
            </a:r>
          </a:p>
        </p:txBody>
      </p:sp>
    </p:spTree>
    <p:extLst>
      <p:ext uri="{BB962C8B-B14F-4D97-AF65-F5344CB8AC3E}">
        <p14:creationId xmlns:p14="http://schemas.microsoft.com/office/powerpoint/2010/main" val="1696507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221">
            <a:extLst>
              <a:ext uri="{FF2B5EF4-FFF2-40B4-BE49-F238E27FC236}">
                <a16:creationId xmlns:a16="http://schemas.microsoft.com/office/drawing/2014/main" id="{E9C48C5F-A1D3-AF4D-9C98-556523F6FEF2}"/>
              </a:ext>
            </a:extLst>
          </p:cNvPr>
          <p:cNvSpPr>
            <a:spLocks noChangeArrowheads="1"/>
          </p:cNvSpPr>
          <p:nvPr/>
        </p:nvSpPr>
        <p:spPr bwMode="auto">
          <a:xfrm>
            <a:off x="1201879" y="1969736"/>
            <a:ext cx="1078992" cy="1079495"/>
          </a:xfrm>
          <a:custGeom>
            <a:avLst/>
            <a:gdLst>
              <a:gd name="T0" fmla="*/ 867 w 1734"/>
              <a:gd name="T1" fmla="*/ 51 h 1733"/>
              <a:gd name="T2" fmla="*/ 867 w 1734"/>
              <a:gd name="T3" fmla="*/ 51 h 1733"/>
              <a:gd name="T4" fmla="*/ 51 w 1734"/>
              <a:gd name="T5" fmla="*/ 865 h 1733"/>
              <a:gd name="T6" fmla="*/ 51 w 1734"/>
              <a:gd name="T7" fmla="*/ 865 h 1733"/>
              <a:gd name="T8" fmla="*/ 867 w 1734"/>
              <a:gd name="T9" fmla="*/ 1681 h 1733"/>
              <a:gd name="T10" fmla="*/ 867 w 1734"/>
              <a:gd name="T11" fmla="*/ 1681 h 1733"/>
              <a:gd name="T12" fmla="*/ 1682 w 1734"/>
              <a:gd name="T13" fmla="*/ 865 h 1733"/>
              <a:gd name="T14" fmla="*/ 1682 w 1734"/>
              <a:gd name="T15" fmla="*/ 865 h 1733"/>
              <a:gd name="T16" fmla="*/ 867 w 1734"/>
              <a:gd name="T17" fmla="*/ 51 h 1733"/>
              <a:gd name="T18" fmla="*/ 867 w 1734"/>
              <a:gd name="T19" fmla="*/ 1732 h 1733"/>
              <a:gd name="T20" fmla="*/ 867 w 1734"/>
              <a:gd name="T21" fmla="*/ 1732 h 1733"/>
              <a:gd name="T22" fmla="*/ 0 w 1734"/>
              <a:gd name="T23" fmla="*/ 865 h 1733"/>
              <a:gd name="T24" fmla="*/ 0 w 1734"/>
              <a:gd name="T25" fmla="*/ 865 h 1733"/>
              <a:gd name="T26" fmla="*/ 867 w 1734"/>
              <a:gd name="T27" fmla="*/ 0 h 1733"/>
              <a:gd name="T28" fmla="*/ 867 w 1734"/>
              <a:gd name="T29" fmla="*/ 0 h 1733"/>
              <a:gd name="T30" fmla="*/ 1733 w 1734"/>
              <a:gd name="T31" fmla="*/ 865 h 1733"/>
              <a:gd name="T32" fmla="*/ 1733 w 1734"/>
              <a:gd name="T33" fmla="*/ 865 h 1733"/>
              <a:gd name="T34" fmla="*/ 867 w 1734"/>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4" h="1733">
                <a:moveTo>
                  <a:pt x="867" y="51"/>
                </a:moveTo>
                <a:lnTo>
                  <a:pt x="867" y="51"/>
                </a:lnTo>
                <a:cubicBezTo>
                  <a:pt x="417" y="51"/>
                  <a:pt x="51" y="415"/>
                  <a:pt x="51" y="865"/>
                </a:cubicBezTo>
                <a:lnTo>
                  <a:pt x="51" y="865"/>
                </a:lnTo>
                <a:cubicBezTo>
                  <a:pt x="51" y="1315"/>
                  <a:pt x="417" y="1681"/>
                  <a:pt x="867" y="1681"/>
                </a:cubicBezTo>
                <a:lnTo>
                  <a:pt x="867" y="1681"/>
                </a:lnTo>
                <a:cubicBezTo>
                  <a:pt x="1316" y="1681"/>
                  <a:pt x="1682" y="1315"/>
                  <a:pt x="1682" y="865"/>
                </a:cubicBezTo>
                <a:lnTo>
                  <a:pt x="1682" y="865"/>
                </a:lnTo>
                <a:cubicBezTo>
                  <a:pt x="1682" y="415"/>
                  <a:pt x="1316" y="51"/>
                  <a:pt x="867" y="51"/>
                </a:cubicBezTo>
                <a:close/>
                <a:moveTo>
                  <a:pt x="867" y="1732"/>
                </a:moveTo>
                <a:lnTo>
                  <a:pt x="867" y="1732"/>
                </a:lnTo>
                <a:cubicBezTo>
                  <a:pt x="389" y="1732"/>
                  <a:pt x="0" y="1343"/>
                  <a:pt x="0" y="865"/>
                </a:cubicBezTo>
                <a:lnTo>
                  <a:pt x="0" y="865"/>
                </a:lnTo>
                <a:cubicBezTo>
                  <a:pt x="0" y="387"/>
                  <a:pt x="389" y="0"/>
                  <a:pt x="867" y="0"/>
                </a:cubicBezTo>
                <a:lnTo>
                  <a:pt x="867" y="0"/>
                </a:lnTo>
                <a:cubicBezTo>
                  <a:pt x="1344" y="0"/>
                  <a:pt x="1733" y="387"/>
                  <a:pt x="1733" y="865"/>
                </a:cubicBezTo>
                <a:lnTo>
                  <a:pt x="1733" y="865"/>
                </a:lnTo>
                <a:cubicBezTo>
                  <a:pt x="1733" y="1343"/>
                  <a:pt x="1344" y="1732"/>
                  <a:pt x="867" y="1732"/>
                </a:cubicBezTo>
                <a:close/>
              </a:path>
            </a:pathLst>
          </a:custGeom>
          <a:solidFill>
            <a:schemeClr val="accent1"/>
          </a:solidFill>
          <a:ln>
            <a:noFill/>
          </a:ln>
          <a:effectLst/>
        </p:spPr>
        <p:txBody>
          <a:bodyPr wrap="none" anchor="ctr"/>
          <a:lstStyle/>
          <a:p>
            <a:endParaRPr lang="en-US" sz="3265"/>
          </a:p>
        </p:txBody>
      </p:sp>
      <p:sp>
        <p:nvSpPr>
          <p:cNvPr id="32" name="Subtitle 2">
            <a:extLst>
              <a:ext uri="{FF2B5EF4-FFF2-40B4-BE49-F238E27FC236}">
                <a16:creationId xmlns:a16="http://schemas.microsoft.com/office/drawing/2014/main" id="{E2F8D954-7C0A-5247-90EB-FA6B0B7AED52}"/>
              </a:ext>
            </a:extLst>
          </p:cNvPr>
          <p:cNvSpPr txBox="1">
            <a:spLocks/>
          </p:cNvSpPr>
          <p:nvPr/>
        </p:nvSpPr>
        <p:spPr>
          <a:xfrm>
            <a:off x="743393" y="3867582"/>
            <a:ext cx="1995962" cy="1406219"/>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Select indicators from CCDPH’s latest Community Health Status Assessment; Social Vulnerability; Communicable disease prevalence; Opioid deaths</a:t>
            </a:r>
          </a:p>
        </p:txBody>
      </p:sp>
      <p:sp>
        <p:nvSpPr>
          <p:cNvPr id="33" name="TextBox 32">
            <a:extLst>
              <a:ext uri="{FF2B5EF4-FFF2-40B4-BE49-F238E27FC236}">
                <a16:creationId xmlns:a16="http://schemas.microsoft.com/office/drawing/2014/main" id="{302A63B9-AEDD-A449-8D5A-09941B96C442}"/>
              </a:ext>
            </a:extLst>
          </p:cNvPr>
          <p:cNvSpPr txBox="1"/>
          <p:nvPr/>
        </p:nvSpPr>
        <p:spPr>
          <a:xfrm>
            <a:off x="1058339" y="3284229"/>
            <a:ext cx="1366079" cy="584775"/>
          </a:xfrm>
          <a:prstGeom prst="rect">
            <a:avLst/>
          </a:prstGeom>
          <a:noFill/>
        </p:spPr>
        <p:txBody>
          <a:bodyPr wrap="none" rtlCol="0" anchor="b" anchorCtr="0">
            <a:spAutoFit/>
          </a:bodyPr>
          <a:lstStyle/>
          <a:p>
            <a:pPr algn="ctr"/>
            <a:r>
              <a:rPr lang="en-US" sz="1600" b="1" dirty="0">
                <a:solidFill>
                  <a:schemeClr val="tx2"/>
                </a:solidFill>
                <a:latin typeface="Poppins" pitchFamily="2" charset="77"/>
                <a:ea typeface="League Spartan" charset="0"/>
                <a:cs typeface="Poppins" pitchFamily="2" charset="77"/>
              </a:rPr>
              <a:t>PHASE ONE</a:t>
            </a:r>
            <a:br>
              <a:rPr lang="en-US" sz="1600" b="1" dirty="0">
                <a:solidFill>
                  <a:schemeClr val="tx2"/>
                </a:solidFill>
                <a:latin typeface="Poppins" pitchFamily="2" charset="77"/>
                <a:ea typeface="League Spartan" charset="0"/>
                <a:cs typeface="Poppins" pitchFamily="2" charset="77"/>
              </a:rPr>
            </a:br>
            <a:r>
              <a:rPr lang="en-US" sz="1600" b="1" dirty="0">
                <a:solidFill>
                  <a:schemeClr val="tx2"/>
                </a:solidFill>
                <a:latin typeface="Poppins" pitchFamily="2" charset="77"/>
                <a:ea typeface="League Spartan" charset="0"/>
                <a:cs typeface="Poppins" pitchFamily="2" charset="77"/>
              </a:rPr>
              <a:t>(May 2022)</a:t>
            </a:r>
          </a:p>
        </p:txBody>
      </p:sp>
      <p:sp>
        <p:nvSpPr>
          <p:cNvPr id="44" name="TextBox 43">
            <a:extLst>
              <a:ext uri="{FF2B5EF4-FFF2-40B4-BE49-F238E27FC236}">
                <a16:creationId xmlns:a16="http://schemas.microsoft.com/office/drawing/2014/main" id="{756301EF-8DC9-5741-A083-2956C84511C9}"/>
              </a:ext>
            </a:extLst>
          </p:cNvPr>
          <p:cNvSpPr txBox="1"/>
          <p:nvPr/>
        </p:nvSpPr>
        <p:spPr>
          <a:xfrm>
            <a:off x="1451872" y="2232484"/>
            <a:ext cx="579006" cy="553998"/>
          </a:xfrm>
          <a:prstGeom prst="rect">
            <a:avLst/>
          </a:prstGeom>
          <a:noFill/>
        </p:spPr>
        <p:txBody>
          <a:bodyPr wrap="none" rtlCol="0" anchor="ctr">
            <a:spAutoFit/>
          </a:bodyPr>
          <a:lstStyle/>
          <a:p>
            <a:pPr algn="ctr"/>
            <a:r>
              <a:rPr lang="en-US" sz="3000" b="1">
                <a:solidFill>
                  <a:schemeClr val="accent1"/>
                </a:solidFill>
                <a:latin typeface="Poppins" pitchFamily="2" charset="77"/>
                <a:cs typeface="Poppins" pitchFamily="2" charset="77"/>
              </a:rPr>
              <a:t>01</a:t>
            </a:r>
          </a:p>
        </p:txBody>
      </p:sp>
      <p:grpSp>
        <p:nvGrpSpPr>
          <p:cNvPr id="2" name="Group 1">
            <a:extLst>
              <a:ext uri="{FF2B5EF4-FFF2-40B4-BE49-F238E27FC236}">
                <a16:creationId xmlns:a16="http://schemas.microsoft.com/office/drawing/2014/main" id="{233F0338-1D9B-A9C3-9E78-E4679505E050}"/>
              </a:ext>
            </a:extLst>
          </p:cNvPr>
          <p:cNvGrpSpPr/>
          <p:nvPr/>
        </p:nvGrpSpPr>
        <p:grpSpPr>
          <a:xfrm>
            <a:off x="2275427" y="1969736"/>
            <a:ext cx="3367257" cy="3073232"/>
            <a:chOff x="2275427" y="1969736"/>
            <a:chExt cx="3367257" cy="3073232"/>
          </a:xfrm>
        </p:grpSpPr>
        <p:sp>
          <p:nvSpPr>
            <p:cNvPr id="10" name="Freeform 10">
              <a:extLst>
                <a:ext uri="{FF2B5EF4-FFF2-40B4-BE49-F238E27FC236}">
                  <a16:creationId xmlns:a16="http://schemas.microsoft.com/office/drawing/2014/main" id="{F9ED0BDB-103A-A64F-843F-2205AC3BDAD2}"/>
                </a:ext>
              </a:extLst>
            </p:cNvPr>
            <p:cNvSpPr>
              <a:spLocks noChangeArrowheads="1"/>
            </p:cNvSpPr>
            <p:nvPr/>
          </p:nvSpPr>
          <p:spPr bwMode="auto">
            <a:xfrm>
              <a:off x="2925218" y="3926837"/>
              <a:ext cx="535641" cy="332372"/>
            </a:xfrm>
            <a:custGeom>
              <a:avLst/>
              <a:gdLst>
                <a:gd name="T0" fmla="*/ 0 w 862"/>
                <a:gd name="T1" fmla="*/ 403 h 534"/>
                <a:gd name="T2" fmla="*/ 0 w 862"/>
                <a:gd name="T3" fmla="*/ 131 h 534"/>
                <a:gd name="T4" fmla="*/ 0 w 862"/>
                <a:gd name="T5" fmla="*/ 131 h 534"/>
                <a:gd name="T6" fmla="*/ 41 w 862"/>
                <a:gd name="T7" fmla="*/ 89 h 534"/>
                <a:gd name="T8" fmla="*/ 423 w 862"/>
                <a:gd name="T9" fmla="*/ 89 h 534"/>
                <a:gd name="T10" fmla="*/ 423 w 862"/>
                <a:gd name="T11" fmla="*/ 89 h 534"/>
                <a:gd name="T12" fmla="*/ 462 w 862"/>
                <a:gd name="T13" fmla="*/ 50 h 534"/>
                <a:gd name="T14" fmla="*/ 462 w 862"/>
                <a:gd name="T15" fmla="*/ 50 h 534"/>
                <a:gd name="T16" fmla="*/ 524 w 862"/>
                <a:gd name="T17" fmla="*/ 17 h 534"/>
                <a:gd name="T18" fmla="*/ 837 w 862"/>
                <a:gd name="T19" fmla="*/ 232 h 534"/>
                <a:gd name="T20" fmla="*/ 837 w 862"/>
                <a:gd name="T21" fmla="*/ 232 h 534"/>
                <a:gd name="T22" fmla="*/ 837 w 862"/>
                <a:gd name="T23" fmla="*/ 300 h 534"/>
                <a:gd name="T24" fmla="*/ 523 w 862"/>
                <a:gd name="T25" fmla="*/ 515 h 534"/>
                <a:gd name="T26" fmla="*/ 523 w 862"/>
                <a:gd name="T27" fmla="*/ 515 h 534"/>
                <a:gd name="T28" fmla="*/ 462 w 862"/>
                <a:gd name="T29" fmla="*/ 483 h 534"/>
                <a:gd name="T30" fmla="*/ 462 w 862"/>
                <a:gd name="T31" fmla="*/ 483 h 534"/>
                <a:gd name="T32" fmla="*/ 424 w 862"/>
                <a:gd name="T33" fmla="*/ 444 h 534"/>
                <a:gd name="T34" fmla="*/ 41 w 862"/>
                <a:gd name="T35" fmla="*/ 444 h 534"/>
                <a:gd name="T36" fmla="*/ 41 w 862"/>
                <a:gd name="T37" fmla="*/ 444 h 534"/>
                <a:gd name="T38" fmla="*/ 0 w 862"/>
                <a:gd name="T39" fmla="*/ 40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2" h="534">
                  <a:moveTo>
                    <a:pt x="0" y="403"/>
                  </a:moveTo>
                  <a:lnTo>
                    <a:pt x="0" y="131"/>
                  </a:lnTo>
                  <a:lnTo>
                    <a:pt x="0" y="131"/>
                  </a:lnTo>
                  <a:cubicBezTo>
                    <a:pt x="0" y="107"/>
                    <a:pt x="18" y="89"/>
                    <a:pt x="41" y="89"/>
                  </a:cubicBezTo>
                  <a:lnTo>
                    <a:pt x="423" y="89"/>
                  </a:lnTo>
                  <a:lnTo>
                    <a:pt x="423" y="89"/>
                  </a:lnTo>
                  <a:cubicBezTo>
                    <a:pt x="445" y="89"/>
                    <a:pt x="462" y="72"/>
                    <a:pt x="462" y="50"/>
                  </a:cubicBezTo>
                  <a:lnTo>
                    <a:pt x="462" y="50"/>
                  </a:lnTo>
                  <a:cubicBezTo>
                    <a:pt x="462" y="19"/>
                    <a:pt x="498" y="0"/>
                    <a:pt x="524" y="17"/>
                  </a:cubicBezTo>
                  <a:lnTo>
                    <a:pt x="837" y="232"/>
                  </a:lnTo>
                  <a:lnTo>
                    <a:pt x="837" y="232"/>
                  </a:lnTo>
                  <a:cubicBezTo>
                    <a:pt x="861" y="249"/>
                    <a:pt x="861" y="284"/>
                    <a:pt x="837" y="300"/>
                  </a:cubicBezTo>
                  <a:lnTo>
                    <a:pt x="523" y="515"/>
                  </a:lnTo>
                  <a:lnTo>
                    <a:pt x="523" y="515"/>
                  </a:lnTo>
                  <a:cubicBezTo>
                    <a:pt x="497" y="533"/>
                    <a:pt x="462" y="514"/>
                    <a:pt x="462" y="483"/>
                  </a:cubicBezTo>
                  <a:lnTo>
                    <a:pt x="462" y="483"/>
                  </a:lnTo>
                  <a:cubicBezTo>
                    <a:pt x="462" y="461"/>
                    <a:pt x="445" y="444"/>
                    <a:pt x="424" y="444"/>
                  </a:cubicBezTo>
                  <a:lnTo>
                    <a:pt x="41" y="444"/>
                  </a:lnTo>
                  <a:lnTo>
                    <a:pt x="41" y="444"/>
                  </a:lnTo>
                  <a:cubicBezTo>
                    <a:pt x="18" y="444"/>
                    <a:pt x="0" y="426"/>
                    <a:pt x="0" y="403"/>
                  </a:cubicBezTo>
                </a:path>
              </a:pathLst>
            </a:custGeom>
            <a:solidFill>
              <a:srgbClr val="E2ECF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a:p>
          </p:txBody>
        </p:sp>
        <p:sp>
          <p:nvSpPr>
            <p:cNvPr id="7" name="Freeform 241">
              <a:extLst>
                <a:ext uri="{FF2B5EF4-FFF2-40B4-BE49-F238E27FC236}">
                  <a16:creationId xmlns:a16="http://schemas.microsoft.com/office/drawing/2014/main" id="{76F76FE7-4629-D746-BE73-24DA0D86150D}"/>
                </a:ext>
              </a:extLst>
            </p:cNvPr>
            <p:cNvSpPr>
              <a:spLocks noChangeArrowheads="1"/>
            </p:cNvSpPr>
            <p:nvPr/>
          </p:nvSpPr>
          <p:spPr bwMode="auto">
            <a:xfrm>
              <a:off x="2275427" y="2497121"/>
              <a:ext cx="1828800" cy="32962"/>
            </a:xfrm>
            <a:custGeom>
              <a:avLst/>
              <a:gdLst>
                <a:gd name="T0" fmla="*/ 0 w 4384"/>
                <a:gd name="T1" fmla="*/ 50 h 51"/>
                <a:gd name="T2" fmla="*/ 4383 w 4384"/>
                <a:gd name="T3" fmla="*/ 50 h 51"/>
                <a:gd name="T4" fmla="*/ 4383 w 4384"/>
                <a:gd name="T5" fmla="*/ 0 h 51"/>
                <a:gd name="T6" fmla="*/ 0 w 4384"/>
                <a:gd name="T7" fmla="*/ 0 h 51"/>
                <a:gd name="T8" fmla="*/ 0 w 4384"/>
                <a:gd name="T9" fmla="*/ 50 h 51"/>
              </a:gdLst>
              <a:ahLst/>
              <a:cxnLst>
                <a:cxn ang="0">
                  <a:pos x="T0" y="T1"/>
                </a:cxn>
                <a:cxn ang="0">
                  <a:pos x="T2" y="T3"/>
                </a:cxn>
                <a:cxn ang="0">
                  <a:pos x="T4" y="T5"/>
                </a:cxn>
                <a:cxn ang="0">
                  <a:pos x="T6" y="T7"/>
                </a:cxn>
                <a:cxn ang="0">
                  <a:pos x="T8" y="T9"/>
                </a:cxn>
              </a:cxnLst>
              <a:rect l="0" t="0" r="r" b="b"/>
              <a:pathLst>
                <a:path w="4384" h="51">
                  <a:moveTo>
                    <a:pt x="0" y="50"/>
                  </a:moveTo>
                  <a:lnTo>
                    <a:pt x="4383" y="50"/>
                  </a:lnTo>
                  <a:lnTo>
                    <a:pt x="4383" y="0"/>
                  </a:lnTo>
                  <a:lnTo>
                    <a:pt x="0" y="0"/>
                  </a:lnTo>
                  <a:lnTo>
                    <a:pt x="0" y="50"/>
                  </a:lnTo>
                </a:path>
              </a:pathLst>
            </a:custGeom>
            <a:gradFill>
              <a:gsLst>
                <a:gs pos="0">
                  <a:schemeClr val="accent1"/>
                </a:gs>
                <a:gs pos="100000">
                  <a:srgbClr val="F58573"/>
                </a:gs>
              </a:gsLst>
              <a:lin ang="0" scaled="0"/>
            </a:gradFill>
            <a:ln>
              <a:noFill/>
            </a:ln>
            <a:effectLst/>
          </p:spPr>
          <p:txBody>
            <a:bodyPr wrap="none" anchor="ctr"/>
            <a:lstStyle/>
            <a:p>
              <a:endParaRPr lang="en-US" sz="3265"/>
            </a:p>
          </p:txBody>
        </p:sp>
        <p:sp>
          <p:nvSpPr>
            <p:cNvPr id="23" name="Freeform 228">
              <a:extLst>
                <a:ext uri="{FF2B5EF4-FFF2-40B4-BE49-F238E27FC236}">
                  <a16:creationId xmlns:a16="http://schemas.microsoft.com/office/drawing/2014/main" id="{3C9F0BE0-7B22-1847-9CD0-A55B047827F8}"/>
                </a:ext>
              </a:extLst>
            </p:cNvPr>
            <p:cNvSpPr>
              <a:spLocks noChangeArrowheads="1"/>
            </p:cNvSpPr>
            <p:nvPr/>
          </p:nvSpPr>
          <p:spPr bwMode="auto">
            <a:xfrm>
              <a:off x="4105207" y="1969736"/>
              <a:ext cx="1078992" cy="1079495"/>
            </a:xfrm>
            <a:custGeom>
              <a:avLst/>
              <a:gdLst>
                <a:gd name="T0" fmla="*/ 866 w 1733"/>
                <a:gd name="T1" fmla="*/ 51 h 1733"/>
                <a:gd name="T2" fmla="*/ 866 w 1733"/>
                <a:gd name="T3" fmla="*/ 51 h 1733"/>
                <a:gd name="T4" fmla="*/ 51 w 1733"/>
                <a:gd name="T5" fmla="*/ 865 h 1733"/>
                <a:gd name="T6" fmla="*/ 51 w 1733"/>
                <a:gd name="T7" fmla="*/ 865 h 1733"/>
                <a:gd name="T8" fmla="*/ 866 w 1733"/>
                <a:gd name="T9" fmla="*/ 1681 h 1733"/>
                <a:gd name="T10" fmla="*/ 866 w 1733"/>
                <a:gd name="T11" fmla="*/ 1681 h 1733"/>
                <a:gd name="T12" fmla="*/ 1680 w 1733"/>
                <a:gd name="T13" fmla="*/ 865 h 1733"/>
                <a:gd name="T14" fmla="*/ 1680 w 1733"/>
                <a:gd name="T15" fmla="*/ 865 h 1733"/>
                <a:gd name="T16" fmla="*/ 866 w 1733"/>
                <a:gd name="T17" fmla="*/ 51 h 1733"/>
                <a:gd name="T18" fmla="*/ 866 w 1733"/>
                <a:gd name="T19" fmla="*/ 1732 h 1733"/>
                <a:gd name="T20" fmla="*/ 866 w 1733"/>
                <a:gd name="T21" fmla="*/ 1732 h 1733"/>
                <a:gd name="T22" fmla="*/ 0 w 1733"/>
                <a:gd name="T23" fmla="*/ 865 h 1733"/>
                <a:gd name="T24" fmla="*/ 0 w 1733"/>
                <a:gd name="T25" fmla="*/ 865 h 1733"/>
                <a:gd name="T26" fmla="*/ 866 w 1733"/>
                <a:gd name="T27" fmla="*/ 0 h 1733"/>
                <a:gd name="T28" fmla="*/ 866 w 1733"/>
                <a:gd name="T29" fmla="*/ 0 h 1733"/>
                <a:gd name="T30" fmla="*/ 1732 w 1733"/>
                <a:gd name="T31" fmla="*/ 865 h 1733"/>
                <a:gd name="T32" fmla="*/ 1732 w 1733"/>
                <a:gd name="T33" fmla="*/ 865 h 1733"/>
                <a:gd name="T34" fmla="*/ 866 w 1733"/>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3" h="1733">
                  <a:moveTo>
                    <a:pt x="866" y="51"/>
                  </a:moveTo>
                  <a:lnTo>
                    <a:pt x="866" y="51"/>
                  </a:lnTo>
                  <a:cubicBezTo>
                    <a:pt x="417" y="51"/>
                    <a:pt x="51" y="415"/>
                    <a:pt x="51" y="865"/>
                  </a:cubicBezTo>
                  <a:lnTo>
                    <a:pt x="51" y="865"/>
                  </a:lnTo>
                  <a:cubicBezTo>
                    <a:pt x="51" y="1315"/>
                    <a:pt x="417" y="1681"/>
                    <a:pt x="866" y="1681"/>
                  </a:cubicBezTo>
                  <a:lnTo>
                    <a:pt x="866" y="1681"/>
                  </a:lnTo>
                  <a:cubicBezTo>
                    <a:pt x="1314" y="1681"/>
                    <a:pt x="1680" y="1315"/>
                    <a:pt x="1680" y="865"/>
                  </a:cubicBezTo>
                  <a:lnTo>
                    <a:pt x="1680" y="865"/>
                  </a:lnTo>
                  <a:cubicBezTo>
                    <a:pt x="1680" y="415"/>
                    <a:pt x="1314" y="51"/>
                    <a:pt x="866" y="51"/>
                  </a:cubicBezTo>
                  <a:close/>
                  <a:moveTo>
                    <a:pt x="866" y="1732"/>
                  </a:moveTo>
                  <a:lnTo>
                    <a:pt x="866" y="1732"/>
                  </a:lnTo>
                  <a:cubicBezTo>
                    <a:pt x="389" y="1732"/>
                    <a:pt x="0" y="1343"/>
                    <a:pt x="0" y="865"/>
                  </a:cubicBezTo>
                  <a:lnTo>
                    <a:pt x="0" y="865"/>
                  </a:lnTo>
                  <a:cubicBezTo>
                    <a:pt x="0" y="387"/>
                    <a:pt x="389" y="0"/>
                    <a:pt x="866" y="0"/>
                  </a:cubicBezTo>
                  <a:lnTo>
                    <a:pt x="866" y="0"/>
                  </a:lnTo>
                  <a:cubicBezTo>
                    <a:pt x="1343" y="0"/>
                    <a:pt x="1732" y="387"/>
                    <a:pt x="1732" y="865"/>
                  </a:cubicBezTo>
                  <a:lnTo>
                    <a:pt x="1732" y="865"/>
                  </a:lnTo>
                  <a:cubicBezTo>
                    <a:pt x="1732" y="1343"/>
                    <a:pt x="1343" y="1732"/>
                    <a:pt x="866" y="1732"/>
                  </a:cubicBezTo>
                  <a:close/>
                </a:path>
              </a:pathLst>
            </a:custGeom>
            <a:solidFill>
              <a:schemeClr val="accent4"/>
            </a:solidFill>
            <a:ln>
              <a:noFill/>
            </a:ln>
            <a:effectLst/>
          </p:spPr>
          <p:txBody>
            <a:bodyPr wrap="none" anchor="ctr"/>
            <a:lstStyle/>
            <a:p>
              <a:endParaRPr lang="en-US" sz="3265"/>
            </a:p>
          </p:txBody>
        </p:sp>
        <p:sp>
          <p:nvSpPr>
            <p:cNvPr id="36" name="Subtitle 2">
              <a:extLst>
                <a:ext uri="{FF2B5EF4-FFF2-40B4-BE49-F238E27FC236}">
                  <a16:creationId xmlns:a16="http://schemas.microsoft.com/office/drawing/2014/main" id="{4E29795B-01E2-774D-9250-0153A50B6BA3}"/>
                </a:ext>
              </a:extLst>
            </p:cNvPr>
            <p:cNvSpPr txBox="1">
              <a:spLocks/>
            </p:cNvSpPr>
            <p:nvPr/>
          </p:nvSpPr>
          <p:spPr>
            <a:xfrm>
              <a:off x="3646722" y="3867582"/>
              <a:ext cx="1995962" cy="1175386"/>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2013 to 2020 birth and death rates; 2020 Youth Risk Behavioral Survey data; Environmental justice screening data</a:t>
              </a:r>
            </a:p>
          </p:txBody>
        </p:sp>
        <p:sp>
          <p:nvSpPr>
            <p:cNvPr id="37" name="TextBox 36">
              <a:extLst>
                <a:ext uri="{FF2B5EF4-FFF2-40B4-BE49-F238E27FC236}">
                  <a16:creationId xmlns:a16="http://schemas.microsoft.com/office/drawing/2014/main" id="{DAB00BC1-EDB8-F340-9936-ECAC5645B99B}"/>
                </a:ext>
              </a:extLst>
            </p:cNvPr>
            <p:cNvSpPr txBox="1"/>
            <p:nvPr/>
          </p:nvSpPr>
          <p:spPr>
            <a:xfrm>
              <a:off x="3947235" y="3284229"/>
              <a:ext cx="1394934" cy="584775"/>
            </a:xfrm>
            <a:prstGeom prst="rect">
              <a:avLst/>
            </a:prstGeom>
            <a:noFill/>
          </p:spPr>
          <p:txBody>
            <a:bodyPr wrap="none" rtlCol="0" anchor="b" anchorCtr="0">
              <a:spAutoFit/>
            </a:bodyPr>
            <a:lstStyle/>
            <a:p>
              <a:pPr algn="ctr"/>
              <a:r>
                <a:rPr lang="en-US" sz="1600" b="1">
                  <a:solidFill>
                    <a:schemeClr val="tx2"/>
                  </a:solidFill>
                  <a:latin typeface="Poppins" pitchFamily="2" charset="77"/>
                  <a:ea typeface="League Spartan" charset="0"/>
                  <a:cs typeface="Poppins" pitchFamily="2" charset="77"/>
                </a:rPr>
                <a:t>PHASE TWO</a:t>
              </a:r>
            </a:p>
            <a:p>
              <a:pPr algn="ctr"/>
              <a:r>
                <a:rPr lang="en-US" sz="1600" b="1">
                  <a:solidFill>
                    <a:schemeClr val="tx2"/>
                  </a:solidFill>
                  <a:latin typeface="Poppins" pitchFamily="2" charset="77"/>
                  <a:ea typeface="League Spartan" charset="0"/>
                  <a:cs typeface="Poppins" pitchFamily="2" charset="77"/>
                </a:rPr>
                <a:t>(July 2022)</a:t>
              </a:r>
            </a:p>
          </p:txBody>
        </p:sp>
        <p:sp>
          <p:nvSpPr>
            <p:cNvPr id="45" name="TextBox 44">
              <a:extLst>
                <a:ext uri="{FF2B5EF4-FFF2-40B4-BE49-F238E27FC236}">
                  <a16:creationId xmlns:a16="http://schemas.microsoft.com/office/drawing/2014/main" id="{DDE5608F-7860-2C41-A1A2-589BB4141C1C}"/>
                </a:ext>
              </a:extLst>
            </p:cNvPr>
            <p:cNvSpPr txBox="1"/>
            <p:nvPr/>
          </p:nvSpPr>
          <p:spPr>
            <a:xfrm>
              <a:off x="4317531" y="2232484"/>
              <a:ext cx="654346" cy="553998"/>
            </a:xfrm>
            <a:prstGeom prst="rect">
              <a:avLst/>
            </a:prstGeom>
            <a:noFill/>
          </p:spPr>
          <p:txBody>
            <a:bodyPr wrap="none" rtlCol="0" anchor="ctr">
              <a:spAutoFit/>
            </a:bodyPr>
            <a:lstStyle>
              <a:defPPr>
                <a:defRPr lang="en-US"/>
              </a:defPPr>
              <a:lvl1pPr algn="ctr">
                <a:defRPr sz="3000" b="1">
                  <a:solidFill>
                    <a:schemeClr val="accent4"/>
                  </a:solidFill>
                  <a:latin typeface="Poppins" pitchFamily="2" charset="77"/>
                  <a:cs typeface="Poppins" pitchFamily="2" charset="77"/>
                </a:defRPr>
              </a:lvl1pPr>
            </a:lstStyle>
            <a:p>
              <a:r>
                <a:rPr lang="en-US"/>
                <a:t>02</a:t>
              </a:r>
            </a:p>
          </p:txBody>
        </p:sp>
      </p:grpSp>
      <p:grpSp>
        <p:nvGrpSpPr>
          <p:cNvPr id="4" name="Group 3">
            <a:extLst>
              <a:ext uri="{FF2B5EF4-FFF2-40B4-BE49-F238E27FC236}">
                <a16:creationId xmlns:a16="http://schemas.microsoft.com/office/drawing/2014/main" id="{6ACC7483-67C6-330D-220B-5BDB5B958CEC}"/>
              </a:ext>
            </a:extLst>
          </p:cNvPr>
          <p:cNvGrpSpPr/>
          <p:nvPr/>
        </p:nvGrpSpPr>
        <p:grpSpPr>
          <a:xfrm>
            <a:off x="5183231" y="1969736"/>
            <a:ext cx="3406113" cy="2611568"/>
            <a:chOff x="5183231" y="1969736"/>
            <a:chExt cx="3406113" cy="2611568"/>
          </a:xfrm>
        </p:grpSpPr>
        <p:sp>
          <p:nvSpPr>
            <p:cNvPr id="24" name="Freeform 235">
              <a:extLst>
                <a:ext uri="{FF2B5EF4-FFF2-40B4-BE49-F238E27FC236}">
                  <a16:creationId xmlns:a16="http://schemas.microsoft.com/office/drawing/2014/main" id="{27DDC8FE-2786-E94B-B072-98E92449A12A}"/>
                </a:ext>
              </a:extLst>
            </p:cNvPr>
            <p:cNvSpPr>
              <a:spLocks noChangeArrowheads="1"/>
            </p:cNvSpPr>
            <p:nvPr/>
          </p:nvSpPr>
          <p:spPr bwMode="auto">
            <a:xfrm>
              <a:off x="7008536" y="1969736"/>
              <a:ext cx="1078992" cy="1079495"/>
            </a:xfrm>
            <a:custGeom>
              <a:avLst/>
              <a:gdLst>
                <a:gd name="T0" fmla="*/ 867 w 1734"/>
                <a:gd name="T1" fmla="*/ 51 h 1733"/>
                <a:gd name="T2" fmla="*/ 867 w 1734"/>
                <a:gd name="T3" fmla="*/ 51 h 1733"/>
                <a:gd name="T4" fmla="*/ 51 w 1734"/>
                <a:gd name="T5" fmla="*/ 865 h 1733"/>
                <a:gd name="T6" fmla="*/ 51 w 1734"/>
                <a:gd name="T7" fmla="*/ 865 h 1733"/>
                <a:gd name="T8" fmla="*/ 867 w 1734"/>
                <a:gd name="T9" fmla="*/ 1681 h 1733"/>
                <a:gd name="T10" fmla="*/ 867 w 1734"/>
                <a:gd name="T11" fmla="*/ 1681 h 1733"/>
                <a:gd name="T12" fmla="*/ 1682 w 1734"/>
                <a:gd name="T13" fmla="*/ 865 h 1733"/>
                <a:gd name="T14" fmla="*/ 1682 w 1734"/>
                <a:gd name="T15" fmla="*/ 865 h 1733"/>
                <a:gd name="T16" fmla="*/ 867 w 1734"/>
                <a:gd name="T17" fmla="*/ 51 h 1733"/>
                <a:gd name="T18" fmla="*/ 867 w 1734"/>
                <a:gd name="T19" fmla="*/ 1732 h 1733"/>
                <a:gd name="T20" fmla="*/ 867 w 1734"/>
                <a:gd name="T21" fmla="*/ 1732 h 1733"/>
                <a:gd name="T22" fmla="*/ 0 w 1734"/>
                <a:gd name="T23" fmla="*/ 865 h 1733"/>
                <a:gd name="T24" fmla="*/ 0 w 1734"/>
                <a:gd name="T25" fmla="*/ 865 h 1733"/>
                <a:gd name="T26" fmla="*/ 867 w 1734"/>
                <a:gd name="T27" fmla="*/ 0 h 1733"/>
                <a:gd name="T28" fmla="*/ 867 w 1734"/>
                <a:gd name="T29" fmla="*/ 0 h 1733"/>
                <a:gd name="T30" fmla="*/ 1733 w 1734"/>
                <a:gd name="T31" fmla="*/ 865 h 1733"/>
                <a:gd name="T32" fmla="*/ 1733 w 1734"/>
                <a:gd name="T33" fmla="*/ 865 h 1733"/>
                <a:gd name="T34" fmla="*/ 867 w 1734"/>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4" h="1733">
                  <a:moveTo>
                    <a:pt x="867" y="51"/>
                  </a:moveTo>
                  <a:lnTo>
                    <a:pt x="867" y="51"/>
                  </a:lnTo>
                  <a:cubicBezTo>
                    <a:pt x="417" y="51"/>
                    <a:pt x="51" y="415"/>
                    <a:pt x="51" y="865"/>
                  </a:cubicBezTo>
                  <a:lnTo>
                    <a:pt x="51" y="865"/>
                  </a:lnTo>
                  <a:cubicBezTo>
                    <a:pt x="51" y="1315"/>
                    <a:pt x="417" y="1681"/>
                    <a:pt x="867" y="1681"/>
                  </a:cubicBezTo>
                  <a:lnTo>
                    <a:pt x="867" y="1681"/>
                  </a:lnTo>
                  <a:cubicBezTo>
                    <a:pt x="1316" y="1681"/>
                    <a:pt x="1682" y="1315"/>
                    <a:pt x="1682" y="865"/>
                  </a:cubicBezTo>
                  <a:lnTo>
                    <a:pt x="1682" y="865"/>
                  </a:lnTo>
                  <a:cubicBezTo>
                    <a:pt x="1682" y="415"/>
                    <a:pt x="1316" y="51"/>
                    <a:pt x="867" y="51"/>
                  </a:cubicBezTo>
                  <a:close/>
                  <a:moveTo>
                    <a:pt x="867" y="1732"/>
                  </a:moveTo>
                  <a:lnTo>
                    <a:pt x="867" y="1732"/>
                  </a:lnTo>
                  <a:cubicBezTo>
                    <a:pt x="389" y="1732"/>
                    <a:pt x="0" y="1343"/>
                    <a:pt x="0" y="865"/>
                  </a:cubicBezTo>
                  <a:lnTo>
                    <a:pt x="0" y="865"/>
                  </a:lnTo>
                  <a:cubicBezTo>
                    <a:pt x="0" y="387"/>
                    <a:pt x="389" y="0"/>
                    <a:pt x="867" y="0"/>
                  </a:cubicBezTo>
                  <a:lnTo>
                    <a:pt x="867" y="0"/>
                  </a:lnTo>
                  <a:cubicBezTo>
                    <a:pt x="1344" y="0"/>
                    <a:pt x="1733" y="387"/>
                    <a:pt x="1733" y="865"/>
                  </a:cubicBezTo>
                  <a:lnTo>
                    <a:pt x="1733" y="865"/>
                  </a:lnTo>
                  <a:cubicBezTo>
                    <a:pt x="1733" y="1343"/>
                    <a:pt x="1344" y="1732"/>
                    <a:pt x="867" y="1732"/>
                  </a:cubicBezTo>
                  <a:close/>
                </a:path>
              </a:pathLst>
            </a:custGeom>
            <a:solidFill>
              <a:schemeClr val="accent3"/>
            </a:solidFill>
            <a:ln>
              <a:noFill/>
            </a:ln>
            <a:effectLst/>
          </p:spPr>
          <p:txBody>
            <a:bodyPr wrap="none" anchor="ctr"/>
            <a:lstStyle/>
            <a:p>
              <a:endParaRPr lang="en-US" sz="3265"/>
            </a:p>
          </p:txBody>
        </p:sp>
        <p:grpSp>
          <p:nvGrpSpPr>
            <p:cNvPr id="3" name="Group 2">
              <a:extLst>
                <a:ext uri="{FF2B5EF4-FFF2-40B4-BE49-F238E27FC236}">
                  <a16:creationId xmlns:a16="http://schemas.microsoft.com/office/drawing/2014/main" id="{39FBF3F9-16ED-EFC3-B7A4-683B1C88BD9B}"/>
                </a:ext>
              </a:extLst>
            </p:cNvPr>
            <p:cNvGrpSpPr/>
            <p:nvPr/>
          </p:nvGrpSpPr>
          <p:grpSpPr>
            <a:xfrm>
              <a:off x="5183231" y="2232484"/>
              <a:ext cx="3406113" cy="2348820"/>
              <a:chOff x="5183231" y="2232484"/>
              <a:chExt cx="3406113" cy="2348820"/>
            </a:xfrm>
          </p:grpSpPr>
          <p:sp>
            <p:nvSpPr>
              <p:cNvPr id="8" name="Freeform 242">
                <a:extLst>
                  <a:ext uri="{FF2B5EF4-FFF2-40B4-BE49-F238E27FC236}">
                    <a16:creationId xmlns:a16="http://schemas.microsoft.com/office/drawing/2014/main" id="{DED7E158-29E8-CE41-8B3C-82965AAC2373}"/>
                  </a:ext>
                </a:extLst>
              </p:cNvPr>
              <p:cNvSpPr>
                <a:spLocks noChangeArrowheads="1"/>
              </p:cNvSpPr>
              <p:nvPr/>
            </p:nvSpPr>
            <p:spPr bwMode="auto">
              <a:xfrm>
                <a:off x="5183231" y="2497121"/>
                <a:ext cx="1828800" cy="32962"/>
              </a:xfrm>
              <a:custGeom>
                <a:avLst/>
                <a:gdLst>
                  <a:gd name="T0" fmla="*/ 0 w 4383"/>
                  <a:gd name="T1" fmla="*/ 50 h 51"/>
                  <a:gd name="T2" fmla="*/ 4382 w 4383"/>
                  <a:gd name="T3" fmla="*/ 50 h 51"/>
                  <a:gd name="T4" fmla="*/ 4382 w 4383"/>
                  <a:gd name="T5" fmla="*/ 0 h 51"/>
                  <a:gd name="T6" fmla="*/ 0 w 4383"/>
                  <a:gd name="T7" fmla="*/ 0 h 51"/>
                  <a:gd name="T8" fmla="*/ 0 w 4383"/>
                  <a:gd name="T9" fmla="*/ 50 h 51"/>
                </a:gdLst>
                <a:ahLst/>
                <a:cxnLst>
                  <a:cxn ang="0">
                    <a:pos x="T0" y="T1"/>
                  </a:cxn>
                  <a:cxn ang="0">
                    <a:pos x="T2" y="T3"/>
                  </a:cxn>
                  <a:cxn ang="0">
                    <a:pos x="T4" y="T5"/>
                  </a:cxn>
                  <a:cxn ang="0">
                    <a:pos x="T6" y="T7"/>
                  </a:cxn>
                  <a:cxn ang="0">
                    <a:pos x="T8" y="T9"/>
                  </a:cxn>
                </a:cxnLst>
                <a:rect l="0" t="0" r="r" b="b"/>
                <a:pathLst>
                  <a:path w="4383" h="51">
                    <a:moveTo>
                      <a:pt x="0" y="50"/>
                    </a:moveTo>
                    <a:lnTo>
                      <a:pt x="4382" y="50"/>
                    </a:lnTo>
                    <a:lnTo>
                      <a:pt x="4382" y="0"/>
                    </a:lnTo>
                    <a:lnTo>
                      <a:pt x="0" y="0"/>
                    </a:lnTo>
                    <a:lnTo>
                      <a:pt x="0" y="50"/>
                    </a:lnTo>
                  </a:path>
                </a:pathLst>
              </a:custGeom>
              <a:gradFill>
                <a:gsLst>
                  <a:gs pos="0">
                    <a:srgbClr val="F58573"/>
                  </a:gs>
                  <a:gs pos="100000">
                    <a:schemeClr val="accent3"/>
                  </a:gs>
                </a:gsLst>
                <a:lin ang="0" scaled="0"/>
              </a:gradFill>
              <a:ln>
                <a:noFill/>
              </a:ln>
              <a:effectLst/>
            </p:spPr>
            <p:txBody>
              <a:bodyPr wrap="none" anchor="ctr"/>
              <a:lstStyle/>
              <a:p>
                <a:endParaRPr lang="en-US" sz="3265"/>
              </a:p>
            </p:txBody>
          </p:sp>
          <p:sp>
            <p:nvSpPr>
              <p:cNvPr id="30" name="Freeform 10">
                <a:extLst>
                  <a:ext uri="{FF2B5EF4-FFF2-40B4-BE49-F238E27FC236}">
                    <a16:creationId xmlns:a16="http://schemas.microsoft.com/office/drawing/2014/main" id="{1CD3E640-F7D8-184D-9FBB-C46A83BE1A88}"/>
                  </a:ext>
                </a:extLst>
              </p:cNvPr>
              <p:cNvSpPr>
                <a:spLocks noChangeArrowheads="1"/>
              </p:cNvSpPr>
              <p:nvPr/>
            </p:nvSpPr>
            <p:spPr bwMode="auto">
              <a:xfrm>
                <a:off x="5828180" y="3926837"/>
                <a:ext cx="535641" cy="332372"/>
              </a:xfrm>
              <a:custGeom>
                <a:avLst/>
                <a:gdLst>
                  <a:gd name="T0" fmla="*/ 0 w 862"/>
                  <a:gd name="T1" fmla="*/ 403 h 534"/>
                  <a:gd name="T2" fmla="*/ 0 w 862"/>
                  <a:gd name="T3" fmla="*/ 131 h 534"/>
                  <a:gd name="T4" fmla="*/ 0 w 862"/>
                  <a:gd name="T5" fmla="*/ 131 h 534"/>
                  <a:gd name="T6" fmla="*/ 41 w 862"/>
                  <a:gd name="T7" fmla="*/ 89 h 534"/>
                  <a:gd name="T8" fmla="*/ 423 w 862"/>
                  <a:gd name="T9" fmla="*/ 89 h 534"/>
                  <a:gd name="T10" fmla="*/ 423 w 862"/>
                  <a:gd name="T11" fmla="*/ 89 h 534"/>
                  <a:gd name="T12" fmla="*/ 462 w 862"/>
                  <a:gd name="T13" fmla="*/ 50 h 534"/>
                  <a:gd name="T14" fmla="*/ 462 w 862"/>
                  <a:gd name="T15" fmla="*/ 50 h 534"/>
                  <a:gd name="T16" fmla="*/ 524 w 862"/>
                  <a:gd name="T17" fmla="*/ 17 h 534"/>
                  <a:gd name="T18" fmla="*/ 837 w 862"/>
                  <a:gd name="T19" fmla="*/ 232 h 534"/>
                  <a:gd name="T20" fmla="*/ 837 w 862"/>
                  <a:gd name="T21" fmla="*/ 232 h 534"/>
                  <a:gd name="T22" fmla="*/ 837 w 862"/>
                  <a:gd name="T23" fmla="*/ 300 h 534"/>
                  <a:gd name="T24" fmla="*/ 523 w 862"/>
                  <a:gd name="T25" fmla="*/ 515 h 534"/>
                  <a:gd name="T26" fmla="*/ 523 w 862"/>
                  <a:gd name="T27" fmla="*/ 515 h 534"/>
                  <a:gd name="T28" fmla="*/ 462 w 862"/>
                  <a:gd name="T29" fmla="*/ 483 h 534"/>
                  <a:gd name="T30" fmla="*/ 462 w 862"/>
                  <a:gd name="T31" fmla="*/ 483 h 534"/>
                  <a:gd name="T32" fmla="*/ 424 w 862"/>
                  <a:gd name="T33" fmla="*/ 444 h 534"/>
                  <a:gd name="T34" fmla="*/ 41 w 862"/>
                  <a:gd name="T35" fmla="*/ 444 h 534"/>
                  <a:gd name="T36" fmla="*/ 41 w 862"/>
                  <a:gd name="T37" fmla="*/ 444 h 534"/>
                  <a:gd name="T38" fmla="*/ 0 w 862"/>
                  <a:gd name="T39" fmla="*/ 40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2" h="534">
                    <a:moveTo>
                      <a:pt x="0" y="403"/>
                    </a:moveTo>
                    <a:lnTo>
                      <a:pt x="0" y="131"/>
                    </a:lnTo>
                    <a:lnTo>
                      <a:pt x="0" y="131"/>
                    </a:lnTo>
                    <a:cubicBezTo>
                      <a:pt x="0" y="107"/>
                      <a:pt x="18" y="89"/>
                      <a:pt x="41" y="89"/>
                    </a:cubicBezTo>
                    <a:lnTo>
                      <a:pt x="423" y="89"/>
                    </a:lnTo>
                    <a:lnTo>
                      <a:pt x="423" y="89"/>
                    </a:lnTo>
                    <a:cubicBezTo>
                      <a:pt x="445" y="89"/>
                      <a:pt x="462" y="72"/>
                      <a:pt x="462" y="50"/>
                    </a:cubicBezTo>
                    <a:lnTo>
                      <a:pt x="462" y="50"/>
                    </a:lnTo>
                    <a:cubicBezTo>
                      <a:pt x="462" y="19"/>
                      <a:pt x="498" y="0"/>
                      <a:pt x="524" y="17"/>
                    </a:cubicBezTo>
                    <a:lnTo>
                      <a:pt x="837" y="232"/>
                    </a:lnTo>
                    <a:lnTo>
                      <a:pt x="837" y="232"/>
                    </a:lnTo>
                    <a:cubicBezTo>
                      <a:pt x="861" y="249"/>
                      <a:pt x="861" y="284"/>
                      <a:pt x="837" y="300"/>
                    </a:cubicBezTo>
                    <a:lnTo>
                      <a:pt x="523" y="515"/>
                    </a:lnTo>
                    <a:lnTo>
                      <a:pt x="523" y="515"/>
                    </a:lnTo>
                    <a:cubicBezTo>
                      <a:pt x="497" y="533"/>
                      <a:pt x="462" y="514"/>
                      <a:pt x="462" y="483"/>
                    </a:cubicBezTo>
                    <a:lnTo>
                      <a:pt x="462" y="483"/>
                    </a:lnTo>
                    <a:cubicBezTo>
                      <a:pt x="462" y="461"/>
                      <a:pt x="445" y="444"/>
                      <a:pt x="424" y="444"/>
                    </a:cubicBezTo>
                    <a:lnTo>
                      <a:pt x="41" y="444"/>
                    </a:lnTo>
                    <a:lnTo>
                      <a:pt x="41" y="444"/>
                    </a:lnTo>
                    <a:cubicBezTo>
                      <a:pt x="18" y="444"/>
                      <a:pt x="0" y="426"/>
                      <a:pt x="0" y="403"/>
                    </a:cubicBezTo>
                  </a:path>
                </a:pathLst>
              </a:custGeom>
              <a:solidFill>
                <a:srgbClr val="E2ECF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a:p>
            </p:txBody>
          </p:sp>
          <p:sp>
            <p:nvSpPr>
              <p:cNvPr id="39" name="Subtitle 2">
                <a:extLst>
                  <a:ext uri="{FF2B5EF4-FFF2-40B4-BE49-F238E27FC236}">
                    <a16:creationId xmlns:a16="http://schemas.microsoft.com/office/drawing/2014/main" id="{36ED2F0D-9E3F-9C4D-AA90-5525FA2E1EF9}"/>
                  </a:ext>
                </a:extLst>
              </p:cNvPr>
              <p:cNvSpPr txBox="1">
                <a:spLocks/>
              </p:cNvSpPr>
              <p:nvPr/>
            </p:nvSpPr>
            <p:spPr>
              <a:xfrm>
                <a:off x="6550051" y="3867582"/>
                <a:ext cx="1995962" cy="713722"/>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t>2018 to 2020 hospitalization inpatient and outpatient data</a:t>
                </a:r>
              </a:p>
            </p:txBody>
          </p:sp>
          <p:sp>
            <p:nvSpPr>
              <p:cNvPr id="40" name="TextBox 39">
                <a:extLst>
                  <a:ext uri="{FF2B5EF4-FFF2-40B4-BE49-F238E27FC236}">
                    <a16:creationId xmlns:a16="http://schemas.microsoft.com/office/drawing/2014/main" id="{6AB2E198-0875-4249-BF2F-7AFF6031C357}"/>
                  </a:ext>
                </a:extLst>
              </p:cNvPr>
              <p:cNvSpPr txBox="1"/>
              <p:nvPr/>
            </p:nvSpPr>
            <p:spPr>
              <a:xfrm>
                <a:off x="6506723" y="3284229"/>
                <a:ext cx="2082621" cy="584775"/>
              </a:xfrm>
              <a:prstGeom prst="rect">
                <a:avLst/>
              </a:prstGeom>
              <a:noFill/>
            </p:spPr>
            <p:txBody>
              <a:bodyPr wrap="none" rtlCol="0" anchor="b" anchorCtr="0">
                <a:spAutoFit/>
              </a:bodyPr>
              <a:lstStyle/>
              <a:p>
                <a:pPr algn="ctr"/>
                <a:r>
                  <a:rPr lang="en-US" sz="1600" b="1">
                    <a:solidFill>
                      <a:schemeClr val="tx2"/>
                    </a:solidFill>
                    <a:latin typeface="Poppins" pitchFamily="2" charset="77"/>
                    <a:ea typeface="League Spartan" charset="0"/>
                    <a:cs typeface="Poppins" pitchFamily="2" charset="77"/>
                  </a:rPr>
                  <a:t>PHASE THREE</a:t>
                </a:r>
              </a:p>
              <a:p>
                <a:pPr algn="ctr"/>
                <a:r>
                  <a:rPr lang="en-US" sz="1600" b="1">
                    <a:solidFill>
                      <a:schemeClr val="tx2"/>
                    </a:solidFill>
                    <a:latin typeface="Poppins" pitchFamily="2" charset="77"/>
                    <a:ea typeface="League Spartan" charset="0"/>
                    <a:cs typeface="Poppins" pitchFamily="2" charset="77"/>
                  </a:rPr>
                  <a:t>(September 2022)</a:t>
                </a:r>
              </a:p>
            </p:txBody>
          </p:sp>
          <p:sp>
            <p:nvSpPr>
              <p:cNvPr id="46" name="TextBox 45">
                <a:extLst>
                  <a:ext uri="{FF2B5EF4-FFF2-40B4-BE49-F238E27FC236}">
                    <a16:creationId xmlns:a16="http://schemas.microsoft.com/office/drawing/2014/main" id="{65E5520B-1954-6B40-B1F8-A6C02DDCDBE3}"/>
                  </a:ext>
                </a:extLst>
              </p:cNvPr>
              <p:cNvSpPr txBox="1"/>
              <p:nvPr/>
            </p:nvSpPr>
            <p:spPr>
              <a:xfrm>
                <a:off x="7214448" y="2232484"/>
                <a:ext cx="667170" cy="553998"/>
              </a:xfrm>
              <a:prstGeom prst="rect">
                <a:avLst/>
              </a:prstGeom>
              <a:noFill/>
            </p:spPr>
            <p:txBody>
              <a:bodyPr wrap="none" rtlCol="0" anchor="ctr">
                <a:spAutoFit/>
              </a:bodyPr>
              <a:lstStyle/>
              <a:p>
                <a:pPr algn="ctr"/>
                <a:r>
                  <a:rPr lang="en-US" sz="3000" b="1">
                    <a:solidFill>
                      <a:schemeClr val="accent3"/>
                    </a:solidFill>
                    <a:latin typeface="Poppins" pitchFamily="2" charset="77"/>
                    <a:cs typeface="Poppins" pitchFamily="2" charset="77"/>
                  </a:rPr>
                  <a:t>03</a:t>
                </a:r>
              </a:p>
            </p:txBody>
          </p:sp>
        </p:grpSp>
      </p:grpSp>
      <p:grpSp>
        <p:nvGrpSpPr>
          <p:cNvPr id="5" name="Group 4">
            <a:extLst>
              <a:ext uri="{FF2B5EF4-FFF2-40B4-BE49-F238E27FC236}">
                <a16:creationId xmlns:a16="http://schemas.microsoft.com/office/drawing/2014/main" id="{605A8AB5-71C4-21C6-73EE-ADC4A190CB1F}"/>
              </a:ext>
            </a:extLst>
          </p:cNvPr>
          <p:cNvGrpSpPr/>
          <p:nvPr/>
        </p:nvGrpSpPr>
        <p:grpSpPr>
          <a:xfrm>
            <a:off x="8083064" y="1969736"/>
            <a:ext cx="3366278" cy="2842400"/>
            <a:chOff x="8083064" y="1969736"/>
            <a:chExt cx="3366278" cy="2842400"/>
          </a:xfrm>
        </p:grpSpPr>
        <p:sp>
          <p:nvSpPr>
            <p:cNvPr id="9" name="Freeform 9">
              <a:extLst>
                <a:ext uri="{FF2B5EF4-FFF2-40B4-BE49-F238E27FC236}">
                  <a16:creationId xmlns:a16="http://schemas.microsoft.com/office/drawing/2014/main" id="{1E6B62ED-E62F-AC40-99E4-C5A79B594837}"/>
                </a:ext>
              </a:extLst>
            </p:cNvPr>
            <p:cNvSpPr>
              <a:spLocks noChangeArrowheads="1"/>
            </p:cNvSpPr>
            <p:nvPr/>
          </p:nvSpPr>
          <p:spPr bwMode="auto">
            <a:xfrm>
              <a:off x="8731877" y="3926837"/>
              <a:ext cx="535641" cy="332372"/>
            </a:xfrm>
            <a:custGeom>
              <a:avLst/>
              <a:gdLst>
                <a:gd name="T0" fmla="*/ 0 w 862"/>
                <a:gd name="T1" fmla="*/ 403 h 534"/>
                <a:gd name="T2" fmla="*/ 0 w 862"/>
                <a:gd name="T3" fmla="*/ 131 h 534"/>
                <a:gd name="T4" fmla="*/ 0 w 862"/>
                <a:gd name="T5" fmla="*/ 131 h 534"/>
                <a:gd name="T6" fmla="*/ 41 w 862"/>
                <a:gd name="T7" fmla="*/ 89 h 534"/>
                <a:gd name="T8" fmla="*/ 424 w 862"/>
                <a:gd name="T9" fmla="*/ 89 h 534"/>
                <a:gd name="T10" fmla="*/ 424 w 862"/>
                <a:gd name="T11" fmla="*/ 89 h 534"/>
                <a:gd name="T12" fmla="*/ 463 w 862"/>
                <a:gd name="T13" fmla="*/ 50 h 534"/>
                <a:gd name="T14" fmla="*/ 463 w 862"/>
                <a:gd name="T15" fmla="*/ 50 h 534"/>
                <a:gd name="T16" fmla="*/ 524 w 862"/>
                <a:gd name="T17" fmla="*/ 17 h 534"/>
                <a:gd name="T18" fmla="*/ 838 w 862"/>
                <a:gd name="T19" fmla="*/ 232 h 534"/>
                <a:gd name="T20" fmla="*/ 838 w 862"/>
                <a:gd name="T21" fmla="*/ 232 h 534"/>
                <a:gd name="T22" fmla="*/ 838 w 862"/>
                <a:gd name="T23" fmla="*/ 300 h 534"/>
                <a:gd name="T24" fmla="*/ 524 w 862"/>
                <a:gd name="T25" fmla="*/ 515 h 534"/>
                <a:gd name="T26" fmla="*/ 524 w 862"/>
                <a:gd name="T27" fmla="*/ 515 h 534"/>
                <a:gd name="T28" fmla="*/ 463 w 862"/>
                <a:gd name="T29" fmla="*/ 483 h 534"/>
                <a:gd name="T30" fmla="*/ 463 w 862"/>
                <a:gd name="T31" fmla="*/ 483 h 534"/>
                <a:gd name="T32" fmla="*/ 424 w 862"/>
                <a:gd name="T33" fmla="*/ 444 h 534"/>
                <a:gd name="T34" fmla="*/ 41 w 862"/>
                <a:gd name="T35" fmla="*/ 444 h 534"/>
                <a:gd name="T36" fmla="*/ 41 w 862"/>
                <a:gd name="T37" fmla="*/ 444 h 534"/>
                <a:gd name="T38" fmla="*/ 0 w 862"/>
                <a:gd name="T39" fmla="*/ 40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2" h="534">
                  <a:moveTo>
                    <a:pt x="0" y="403"/>
                  </a:moveTo>
                  <a:lnTo>
                    <a:pt x="0" y="131"/>
                  </a:lnTo>
                  <a:lnTo>
                    <a:pt x="0" y="131"/>
                  </a:lnTo>
                  <a:cubicBezTo>
                    <a:pt x="0" y="107"/>
                    <a:pt x="19" y="89"/>
                    <a:pt x="41" y="89"/>
                  </a:cubicBezTo>
                  <a:lnTo>
                    <a:pt x="424" y="89"/>
                  </a:lnTo>
                  <a:lnTo>
                    <a:pt x="424" y="89"/>
                  </a:lnTo>
                  <a:cubicBezTo>
                    <a:pt x="445" y="89"/>
                    <a:pt x="463" y="72"/>
                    <a:pt x="463" y="50"/>
                  </a:cubicBezTo>
                  <a:lnTo>
                    <a:pt x="463" y="50"/>
                  </a:lnTo>
                  <a:cubicBezTo>
                    <a:pt x="463" y="19"/>
                    <a:pt x="498" y="0"/>
                    <a:pt x="524" y="17"/>
                  </a:cubicBezTo>
                  <a:lnTo>
                    <a:pt x="838" y="232"/>
                  </a:lnTo>
                  <a:lnTo>
                    <a:pt x="838" y="232"/>
                  </a:lnTo>
                  <a:cubicBezTo>
                    <a:pt x="861" y="249"/>
                    <a:pt x="861" y="284"/>
                    <a:pt x="838" y="300"/>
                  </a:cubicBezTo>
                  <a:lnTo>
                    <a:pt x="524" y="515"/>
                  </a:lnTo>
                  <a:lnTo>
                    <a:pt x="524" y="515"/>
                  </a:lnTo>
                  <a:cubicBezTo>
                    <a:pt x="498" y="533"/>
                    <a:pt x="463" y="514"/>
                    <a:pt x="463" y="483"/>
                  </a:cubicBezTo>
                  <a:lnTo>
                    <a:pt x="463" y="483"/>
                  </a:lnTo>
                  <a:cubicBezTo>
                    <a:pt x="463" y="461"/>
                    <a:pt x="445" y="444"/>
                    <a:pt x="424" y="444"/>
                  </a:cubicBezTo>
                  <a:lnTo>
                    <a:pt x="41" y="444"/>
                  </a:lnTo>
                  <a:lnTo>
                    <a:pt x="41" y="444"/>
                  </a:lnTo>
                  <a:cubicBezTo>
                    <a:pt x="19" y="444"/>
                    <a:pt x="0" y="426"/>
                    <a:pt x="0" y="403"/>
                  </a:cubicBezTo>
                </a:path>
              </a:pathLst>
            </a:custGeom>
            <a:solidFill>
              <a:srgbClr val="E2ECF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a:p>
          </p:txBody>
        </p:sp>
        <p:sp>
          <p:nvSpPr>
            <p:cNvPr id="27" name="Freeform 242">
              <a:extLst>
                <a:ext uri="{FF2B5EF4-FFF2-40B4-BE49-F238E27FC236}">
                  <a16:creationId xmlns:a16="http://schemas.microsoft.com/office/drawing/2014/main" id="{B4E48D49-7713-A447-9B37-1A6F4AC468D8}"/>
                </a:ext>
              </a:extLst>
            </p:cNvPr>
            <p:cNvSpPr>
              <a:spLocks noChangeArrowheads="1"/>
            </p:cNvSpPr>
            <p:nvPr/>
          </p:nvSpPr>
          <p:spPr bwMode="auto">
            <a:xfrm>
              <a:off x="8083064" y="2497121"/>
              <a:ext cx="1828800" cy="32962"/>
            </a:xfrm>
            <a:custGeom>
              <a:avLst/>
              <a:gdLst>
                <a:gd name="T0" fmla="*/ 0 w 4383"/>
                <a:gd name="T1" fmla="*/ 50 h 51"/>
                <a:gd name="T2" fmla="*/ 4382 w 4383"/>
                <a:gd name="T3" fmla="*/ 50 h 51"/>
                <a:gd name="T4" fmla="*/ 4382 w 4383"/>
                <a:gd name="T5" fmla="*/ 0 h 51"/>
                <a:gd name="T6" fmla="*/ 0 w 4383"/>
                <a:gd name="T7" fmla="*/ 0 h 51"/>
                <a:gd name="T8" fmla="*/ 0 w 4383"/>
                <a:gd name="T9" fmla="*/ 50 h 51"/>
              </a:gdLst>
              <a:ahLst/>
              <a:cxnLst>
                <a:cxn ang="0">
                  <a:pos x="T0" y="T1"/>
                </a:cxn>
                <a:cxn ang="0">
                  <a:pos x="T2" y="T3"/>
                </a:cxn>
                <a:cxn ang="0">
                  <a:pos x="T4" y="T5"/>
                </a:cxn>
                <a:cxn ang="0">
                  <a:pos x="T6" y="T7"/>
                </a:cxn>
                <a:cxn ang="0">
                  <a:pos x="T8" y="T9"/>
                </a:cxn>
              </a:cxnLst>
              <a:rect l="0" t="0" r="r" b="b"/>
              <a:pathLst>
                <a:path w="4383" h="51">
                  <a:moveTo>
                    <a:pt x="0" y="50"/>
                  </a:moveTo>
                  <a:lnTo>
                    <a:pt x="4382" y="50"/>
                  </a:lnTo>
                  <a:lnTo>
                    <a:pt x="4382" y="0"/>
                  </a:lnTo>
                  <a:lnTo>
                    <a:pt x="0" y="0"/>
                  </a:lnTo>
                  <a:lnTo>
                    <a:pt x="0" y="50"/>
                  </a:lnTo>
                </a:path>
              </a:pathLst>
            </a:custGeom>
            <a:gradFill>
              <a:gsLst>
                <a:gs pos="0">
                  <a:schemeClr val="accent3"/>
                </a:gs>
                <a:gs pos="100000">
                  <a:srgbClr val="EF4A23"/>
                </a:gs>
              </a:gsLst>
              <a:lin ang="0" scaled="0"/>
            </a:gradFill>
            <a:ln>
              <a:noFill/>
            </a:ln>
            <a:effectLst/>
          </p:spPr>
          <p:txBody>
            <a:bodyPr wrap="none" anchor="ctr"/>
            <a:lstStyle/>
            <a:p>
              <a:endParaRPr lang="en-US" sz="3265"/>
            </a:p>
          </p:txBody>
        </p:sp>
        <p:sp>
          <p:nvSpPr>
            <p:cNvPr id="28" name="Freeform 235">
              <a:extLst>
                <a:ext uri="{FF2B5EF4-FFF2-40B4-BE49-F238E27FC236}">
                  <a16:creationId xmlns:a16="http://schemas.microsoft.com/office/drawing/2014/main" id="{F27C32CF-EF99-B541-AA42-F88C0D93ED41}"/>
                </a:ext>
              </a:extLst>
            </p:cNvPr>
            <p:cNvSpPr>
              <a:spLocks noChangeArrowheads="1"/>
            </p:cNvSpPr>
            <p:nvPr/>
          </p:nvSpPr>
          <p:spPr bwMode="auto">
            <a:xfrm>
              <a:off x="9911865" y="1969736"/>
              <a:ext cx="1078992" cy="1079495"/>
            </a:xfrm>
            <a:custGeom>
              <a:avLst/>
              <a:gdLst>
                <a:gd name="T0" fmla="*/ 867 w 1734"/>
                <a:gd name="T1" fmla="*/ 51 h 1733"/>
                <a:gd name="T2" fmla="*/ 867 w 1734"/>
                <a:gd name="T3" fmla="*/ 51 h 1733"/>
                <a:gd name="T4" fmla="*/ 51 w 1734"/>
                <a:gd name="T5" fmla="*/ 865 h 1733"/>
                <a:gd name="T6" fmla="*/ 51 w 1734"/>
                <a:gd name="T7" fmla="*/ 865 h 1733"/>
                <a:gd name="T8" fmla="*/ 867 w 1734"/>
                <a:gd name="T9" fmla="*/ 1681 h 1733"/>
                <a:gd name="T10" fmla="*/ 867 w 1734"/>
                <a:gd name="T11" fmla="*/ 1681 h 1733"/>
                <a:gd name="T12" fmla="*/ 1682 w 1734"/>
                <a:gd name="T13" fmla="*/ 865 h 1733"/>
                <a:gd name="T14" fmla="*/ 1682 w 1734"/>
                <a:gd name="T15" fmla="*/ 865 h 1733"/>
                <a:gd name="T16" fmla="*/ 867 w 1734"/>
                <a:gd name="T17" fmla="*/ 51 h 1733"/>
                <a:gd name="T18" fmla="*/ 867 w 1734"/>
                <a:gd name="T19" fmla="*/ 1732 h 1733"/>
                <a:gd name="T20" fmla="*/ 867 w 1734"/>
                <a:gd name="T21" fmla="*/ 1732 h 1733"/>
                <a:gd name="T22" fmla="*/ 0 w 1734"/>
                <a:gd name="T23" fmla="*/ 865 h 1733"/>
                <a:gd name="T24" fmla="*/ 0 w 1734"/>
                <a:gd name="T25" fmla="*/ 865 h 1733"/>
                <a:gd name="T26" fmla="*/ 867 w 1734"/>
                <a:gd name="T27" fmla="*/ 0 h 1733"/>
                <a:gd name="T28" fmla="*/ 867 w 1734"/>
                <a:gd name="T29" fmla="*/ 0 h 1733"/>
                <a:gd name="T30" fmla="*/ 1733 w 1734"/>
                <a:gd name="T31" fmla="*/ 865 h 1733"/>
                <a:gd name="T32" fmla="*/ 1733 w 1734"/>
                <a:gd name="T33" fmla="*/ 865 h 1733"/>
                <a:gd name="T34" fmla="*/ 867 w 1734"/>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4" h="1733">
                  <a:moveTo>
                    <a:pt x="867" y="51"/>
                  </a:moveTo>
                  <a:lnTo>
                    <a:pt x="867" y="51"/>
                  </a:lnTo>
                  <a:cubicBezTo>
                    <a:pt x="417" y="51"/>
                    <a:pt x="51" y="415"/>
                    <a:pt x="51" y="865"/>
                  </a:cubicBezTo>
                  <a:lnTo>
                    <a:pt x="51" y="865"/>
                  </a:lnTo>
                  <a:cubicBezTo>
                    <a:pt x="51" y="1315"/>
                    <a:pt x="417" y="1681"/>
                    <a:pt x="867" y="1681"/>
                  </a:cubicBezTo>
                  <a:lnTo>
                    <a:pt x="867" y="1681"/>
                  </a:lnTo>
                  <a:cubicBezTo>
                    <a:pt x="1316" y="1681"/>
                    <a:pt x="1682" y="1315"/>
                    <a:pt x="1682" y="865"/>
                  </a:cubicBezTo>
                  <a:lnTo>
                    <a:pt x="1682" y="865"/>
                  </a:lnTo>
                  <a:cubicBezTo>
                    <a:pt x="1682" y="415"/>
                    <a:pt x="1316" y="51"/>
                    <a:pt x="867" y="51"/>
                  </a:cubicBezTo>
                  <a:close/>
                  <a:moveTo>
                    <a:pt x="867" y="1732"/>
                  </a:moveTo>
                  <a:lnTo>
                    <a:pt x="867" y="1732"/>
                  </a:lnTo>
                  <a:cubicBezTo>
                    <a:pt x="389" y="1732"/>
                    <a:pt x="0" y="1343"/>
                    <a:pt x="0" y="865"/>
                  </a:cubicBezTo>
                  <a:lnTo>
                    <a:pt x="0" y="865"/>
                  </a:lnTo>
                  <a:cubicBezTo>
                    <a:pt x="0" y="387"/>
                    <a:pt x="389" y="0"/>
                    <a:pt x="867" y="0"/>
                  </a:cubicBezTo>
                  <a:lnTo>
                    <a:pt x="867" y="0"/>
                  </a:lnTo>
                  <a:cubicBezTo>
                    <a:pt x="1344" y="0"/>
                    <a:pt x="1733" y="387"/>
                    <a:pt x="1733" y="865"/>
                  </a:cubicBezTo>
                  <a:lnTo>
                    <a:pt x="1733" y="865"/>
                  </a:lnTo>
                  <a:cubicBezTo>
                    <a:pt x="1733" y="1343"/>
                    <a:pt x="1344" y="1732"/>
                    <a:pt x="867" y="1732"/>
                  </a:cubicBezTo>
                  <a:close/>
                </a:path>
              </a:pathLst>
            </a:custGeom>
            <a:solidFill>
              <a:srgbClr val="EF4A23"/>
            </a:solidFill>
            <a:ln>
              <a:noFill/>
            </a:ln>
            <a:effectLst/>
          </p:spPr>
          <p:txBody>
            <a:bodyPr wrap="none" anchor="ctr"/>
            <a:lstStyle/>
            <a:p>
              <a:endParaRPr lang="en-US" sz="3265">
                <a:solidFill>
                  <a:srgbClr val="EF4A23"/>
                </a:solidFill>
              </a:endParaRPr>
            </a:p>
          </p:txBody>
        </p:sp>
        <p:sp>
          <p:nvSpPr>
            <p:cNvPr id="42" name="Subtitle 2">
              <a:extLst>
                <a:ext uri="{FF2B5EF4-FFF2-40B4-BE49-F238E27FC236}">
                  <a16:creationId xmlns:a16="http://schemas.microsoft.com/office/drawing/2014/main" id="{87627FBE-48B4-DB49-B7DC-8705E41D7DE4}"/>
                </a:ext>
              </a:extLst>
            </p:cNvPr>
            <p:cNvSpPr txBox="1">
              <a:spLocks/>
            </p:cNvSpPr>
            <p:nvPr/>
          </p:nvSpPr>
          <p:spPr>
            <a:xfrm>
              <a:off x="9453380" y="3867582"/>
              <a:ext cx="1995962" cy="944554"/>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t>2022 Suburban Cook County Health Survey data; 2022 Youth Risk Behavioral Survey data</a:t>
              </a:r>
            </a:p>
          </p:txBody>
        </p:sp>
        <p:sp>
          <p:nvSpPr>
            <p:cNvPr id="43" name="TextBox 42">
              <a:extLst>
                <a:ext uri="{FF2B5EF4-FFF2-40B4-BE49-F238E27FC236}">
                  <a16:creationId xmlns:a16="http://schemas.microsoft.com/office/drawing/2014/main" id="{6FA8A77B-F856-D742-B30A-640188F5BF7B}"/>
                </a:ext>
              </a:extLst>
            </p:cNvPr>
            <p:cNvSpPr txBox="1"/>
            <p:nvPr/>
          </p:nvSpPr>
          <p:spPr>
            <a:xfrm>
              <a:off x="9728247" y="3284229"/>
              <a:ext cx="1446229" cy="584775"/>
            </a:xfrm>
            <a:prstGeom prst="rect">
              <a:avLst/>
            </a:prstGeom>
            <a:noFill/>
          </p:spPr>
          <p:txBody>
            <a:bodyPr wrap="none" rtlCol="0" anchor="b" anchorCtr="0">
              <a:spAutoFit/>
            </a:bodyPr>
            <a:lstStyle/>
            <a:p>
              <a:pPr algn="ctr"/>
              <a:r>
                <a:rPr lang="en-US" sz="1600" b="1">
                  <a:solidFill>
                    <a:schemeClr val="tx2"/>
                  </a:solidFill>
                  <a:latin typeface="Poppins" pitchFamily="2" charset="77"/>
                  <a:ea typeface="League Spartan" charset="0"/>
                  <a:cs typeface="Poppins" pitchFamily="2" charset="77"/>
                </a:rPr>
                <a:t>PHASE FOUR</a:t>
              </a:r>
            </a:p>
            <a:p>
              <a:pPr algn="ctr"/>
              <a:r>
                <a:rPr lang="en-US" sz="1600" b="1">
                  <a:solidFill>
                    <a:schemeClr val="tx2"/>
                  </a:solidFill>
                  <a:latin typeface="Poppins" pitchFamily="2" charset="77"/>
                  <a:ea typeface="League Spartan" charset="0"/>
                  <a:cs typeface="Poppins" pitchFamily="2" charset="77"/>
                </a:rPr>
                <a:t>(April 2023)</a:t>
              </a:r>
            </a:p>
          </p:txBody>
        </p:sp>
        <p:sp>
          <p:nvSpPr>
            <p:cNvPr id="47" name="TextBox 46">
              <a:extLst>
                <a:ext uri="{FF2B5EF4-FFF2-40B4-BE49-F238E27FC236}">
                  <a16:creationId xmlns:a16="http://schemas.microsoft.com/office/drawing/2014/main" id="{59F449F0-9A81-4A4A-B657-BC94419570DF}"/>
                </a:ext>
              </a:extLst>
            </p:cNvPr>
            <p:cNvSpPr txBox="1"/>
            <p:nvPr/>
          </p:nvSpPr>
          <p:spPr>
            <a:xfrm>
              <a:off x="10104150" y="2232484"/>
              <a:ext cx="694422" cy="553998"/>
            </a:xfrm>
            <a:prstGeom prst="rect">
              <a:avLst/>
            </a:prstGeom>
            <a:noFill/>
          </p:spPr>
          <p:txBody>
            <a:bodyPr wrap="none" rtlCol="0" anchor="ctr">
              <a:spAutoFit/>
            </a:bodyPr>
            <a:lstStyle/>
            <a:p>
              <a:pPr algn="ctr"/>
              <a:r>
                <a:rPr lang="en-US" sz="3000" b="1">
                  <a:solidFill>
                    <a:srgbClr val="EF4A23"/>
                  </a:solidFill>
                  <a:latin typeface="Poppins" pitchFamily="2" charset="77"/>
                  <a:cs typeface="Poppins" pitchFamily="2" charset="77"/>
                </a:rPr>
                <a:t>04</a:t>
              </a:r>
            </a:p>
          </p:txBody>
        </p:sp>
      </p:grpSp>
      <p:sp>
        <p:nvSpPr>
          <p:cNvPr id="26" name="TextBox 25">
            <a:extLst>
              <a:ext uri="{FF2B5EF4-FFF2-40B4-BE49-F238E27FC236}">
                <a16:creationId xmlns:a16="http://schemas.microsoft.com/office/drawing/2014/main" id="{63D7A63E-3928-298B-B873-71553ADAA883}"/>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600" dirty="0">
                <a:solidFill>
                  <a:schemeClr val="tx2"/>
                </a:solidFill>
                <a:latin typeface="Bebas Neue" pitchFamily="2" charset="0"/>
              </a:rPr>
              <a:t>health atlas FIRST YEAR DATA RELEASE TIMELINE</a:t>
            </a:r>
          </a:p>
        </p:txBody>
      </p:sp>
      <p:sp>
        <p:nvSpPr>
          <p:cNvPr id="29" name="TextBox 28">
            <a:extLst>
              <a:ext uri="{FF2B5EF4-FFF2-40B4-BE49-F238E27FC236}">
                <a16:creationId xmlns:a16="http://schemas.microsoft.com/office/drawing/2014/main" id="{1E2DC598-B535-ACCD-F784-3B458ACD1693}"/>
              </a:ext>
            </a:extLst>
          </p:cNvPr>
          <p:cNvSpPr txBox="1"/>
          <p:nvPr/>
        </p:nvSpPr>
        <p:spPr>
          <a:xfrm>
            <a:off x="762000" y="918735"/>
            <a:ext cx="10668000" cy="886781"/>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The atlas will be continually updated with the latest public health information for suburban Cook County.</a:t>
            </a:r>
            <a:br>
              <a:rPr lang="en-US" sz="1500" spc="-60" dirty="0">
                <a:latin typeface="Poppins" panose="00000500000000000000" pitchFamily="2" charset="0"/>
                <a:cs typeface="Poppins" panose="00000500000000000000" pitchFamily="2" charset="0"/>
              </a:rPr>
            </a:br>
            <a:r>
              <a:rPr lang="en-US" sz="1500" spc="-60" dirty="0">
                <a:latin typeface="Poppins" panose="00000500000000000000" pitchFamily="2" charset="0"/>
                <a:cs typeface="Poppins" panose="00000500000000000000" pitchFamily="2" charset="0"/>
              </a:rPr>
              <a:t>The rollout of the data over the first year will proceed in four phases. With each phase, the Epi Unit will reach out to other CCDPH units, the county and community-based contacts for data requests and feedback.</a:t>
            </a:r>
          </a:p>
        </p:txBody>
      </p:sp>
    </p:spTree>
    <p:extLst>
      <p:ext uri="{BB962C8B-B14F-4D97-AF65-F5344CB8AC3E}">
        <p14:creationId xmlns:p14="http://schemas.microsoft.com/office/powerpoint/2010/main" val="3414846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D4D2DE8-9177-BBDA-9BA2-A1A3430C76C7}"/>
              </a:ext>
            </a:extLst>
          </p:cNvPr>
          <p:cNvPicPr>
            <a:picLocks noChangeAspect="1"/>
          </p:cNvPicPr>
          <p:nvPr/>
        </p:nvPicPr>
        <p:blipFill rotWithShape="1">
          <a:blip r:embed="rId3">
            <a:alphaModFix amt="70000"/>
          </a:blip>
          <a:srcRect b="9501"/>
          <a:stretch/>
        </p:blipFill>
        <p:spPr>
          <a:xfrm>
            <a:off x="3048" y="-1"/>
            <a:ext cx="12188952" cy="3705999"/>
          </a:xfrm>
          <a:prstGeom prst="rect">
            <a:avLst/>
          </a:prstGeom>
        </p:spPr>
      </p:pic>
      <p:sp>
        <p:nvSpPr>
          <p:cNvPr id="8" name="Triangle 7">
            <a:extLst>
              <a:ext uri="{FF2B5EF4-FFF2-40B4-BE49-F238E27FC236}">
                <a16:creationId xmlns:a16="http://schemas.microsoft.com/office/drawing/2014/main" id="{A62B5974-184A-0F42-ACAC-B27F7CD2C6B1}"/>
              </a:ext>
            </a:extLst>
          </p:cNvPr>
          <p:cNvSpPr/>
          <p:nvPr/>
        </p:nvSpPr>
        <p:spPr>
          <a:xfrm rot="10800000">
            <a:off x="2732714" y="3696491"/>
            <a:ext cx="1322173" cy="1139805"/>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 name="Triangle 8">
            <a:extLst>
              <a:ext uri="{FF2B5EF4-FFF2-40B4-BE49-F238E27FC236}">
                <a16:creationId xmlns:a16="http://schemas.microsoft.com/office/drawing/2014/main" id="{8F5CF707-5998-0D4F-957D-AC47822309A0}"/>
              </a:ext>
            </a:extLst>
          </p:cNvPr>
          <p:cNvSpPr/>
          <p:nvPr/>
        </p:nvSpPr>
        <p:spPr>
          <a:xfrm rot="10800000">
            <a:off x="5434914" y="3696491"/>
            <a:ext cx="1322173" cy="1139805"/>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 name="Triangle 9">
            <a:extLst>
              <a:ext uri="{FF2B5EF4-FFF2-40B4-BE49-F238E27FC236}">
                <a16:creationId xmlns:a16="http://schemas.microsoft.com/office/drawing/2014/main" id="{B3A3E237-5F1C-F343-AD3B-A6E44CE645B8}"/>
              </a:ext>
            </a:extLst>
          </p:cNvPr>
          <p:cNvSpPr/>
          <p:nvPr/>
        </p:nvSpPr>
        <p:spPr>
          <a:xfrm rot="10800000">
            <a:off x="8137113" y="3696491"/>
            <a:ext cx="1322173" cy="1139805"/>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 name="TextBox 11">
            <a:extLst>
              <a:ext uri="{FF2B5EF4-FFF2-40B4-BE49-F238E27FC236}">
                <a16:creationId xmlns:a16="http://schemas.microsoft.com/office/drawing/2014/main" id="{9BA586AE-EE05-8E4B-BE7E-CFD3B5049A1D}"/>
              </a:ext>
            </a:extLst>
          </p:cNvPr>
          <p:cNvSpPr txBox="1"/>
          <p:nvPr/>
        </p:nvSpPr>
        <p:spPr>
          <a:xfrm>
            <a:off x="3229333" y="3841112"/>
            <a:ext cx="328937" cy="553998"/>
          </a:xfrm>
          <a:prstGeom prst="rect">
            <a:avLst/>
          </a:prstGeom>
          <a:noFill/>
        </p:spPr>
        <p:txBody>
          <a:bodyPr wrap="none" rtlCol="0" anchor="ctr" anchorCtr="0">
            <a:spAutoFit/>
          </a:bodyPr>
          <a:lstStyle/>
          <a:p>
            <a:pPr algn="ctr"/>
            <a:r>
              <a:rPr lang="en-US" sz="3000" b="1">
                <a:solidFill>
                  <a:schemeClr val="bg1"/>
                </a:solidFill>
                <a:latin typeface="Poppins" pitchFamily="2" charset="77"/>
                <a:ea typeface="League Spartan" charset="0"/>
                <a:cs typeface="Poppins" pitchFamily="2" charset="77"/>
              </a:rPr>
              <a:t>1</a:t>
            </a:r>
          </a:p>
        </p:txBody>
      </p:sp>
      <p:sp>
        <p:nvSpPr>
          <p:cNvPr id="13" name="TextBox 12">
            <a:extLst>
              <a:ext uri="{FF2B5EF4-FFF2-40B4-BE49-F238E27FC236}">
                <a16:creationId xmlns:a16="http://schemas.microsoft.com/office/drawing/2014/main" id="{B4AD8CBC-664F-0944-9F12-9B05130C05CD}"/>
              </a:ext>
            </a:extLst>
          </p:cNvPr>
          <p:cNvSpPr txBox="1"/>
          <p:nvPr/>
        </p:nvSpPr>
        <p:spPr>
          <a:xfrm>
            <a:off x="5893861" y="3841112"/>
            <a:ext cx="404278" cy="553998"/>
          </a:xfrm>
          <a:prstGeom prst="rect">
            <a:avLst/>
          </a:prstGeom>
          <a:noFill/>
        </p:spPr>
        <p:txBody>
          <a:bodyPr wrap="none" rtlCol="0" anchor="ctr" anchorCtr="0">
            <a:spAutoFit/>
          </a:bodyPr>
          <a:lstStyle/>
          <a:p>
            <a:pPr algn="ctr"/>
            <a:r>
              <a:rPr lang="en-US" sz="3000" b="1">
                <a:solidFill>
                  <a:schemeClr val="bg1"/>
                </a:solidFill>
                <a:latin typeface="Poppins" pitchFamily="2" charset="77"/>
                <a:ea typeface="League Spartan" charset="0"/>
                <a:cs typeface="Poppins" pitchFamily="2" charset="77"/>
              </a:rPr>
              <a:t>2</a:t>
            </a:r>
          </a:p>
        </p:txBody>
      </p:sp>
      <p:sp>
        <p:nvSpPr>
          <p:cNvPr id="14" name="TextBox 13">
            <a:extLst>
              <a:ext uri="{FF2B5EF4-FFF2-40B4-BE49-F238E27FC236}">
                <a16:creationId xmlns:a16="http://schemas.microsoft.com/office/drawing/2014/main" id="{21F3C510-168E-2149-A827-45F2DEA04763}"/>
              </a:ext>
            </a:extLst>
          </p:cNvPr>
          <p:cNvSpPr txBox="1"/>
          <p:nvPr/>
        </p:nvSpPr>
        <p:spPr>
          <a:xfrm>
            <a:off x="8589649" y="3841112"/>
            <a:ext cx="417102" cy="553998"/>
          </a:xfrm>
          <a:prstGeom prst="rect">
            <a:avLst/>
          </a:prstGeom>
          <a:noFill/>
        </p:spPr>
        <p:txBody>
          <a:bodyPr wrap="none" rtlCol="0" anchor="ctr" anchorCtr="0">
            <a:spAutoFit/>
          </a:bodyPr>
          <a:lstStyle/>
          <a:p>
            <a:pPr algn="ctr"/>
            <a:r>
              <a:rPr lang="en-US" sz="3000" b="1">
                <a:solidFill>
                  <a:schemeClr val="bg1"/>
                </a:solidFill>
                <a:latin typeface="Poppins" pitchFamily="2" charset="77"/>
                <a:ea typeface="League Spartan" charset="0"/>
                <a:cs typeface="Poppins" pitchFamily="2" charset="77"/>
              </a:rPr>
              <a:t>3</a:t>
            </a:r>
          </a:p>
        </p:txBody>
      </p:sp>
      <p:sp>
        <p:nvSpPr>
          <p:cNvPr id="17" name="TextBox 16">
            <a:extLst>
              <a:ext uri="{FF2B5EF4-FFF2-40B4-BE49-F238E27FC236}">
                <a16:creationId xmlns:a16="http://schemas.microsoft.com/office/drawing/2014/main" id="{99542718-AA00-F54B-B875-2D92F6E422AF}"/>
              </a:ext>
            </a:extLst>
          </p:cNvPr>
          <p:cNvSpPr txBox="1"/>
          <p:nvPr/>
        </p:nvSpPr>
        <p:spPr>
          <a:xfrm>
            <a:off x="2302002" y="5123255"/>
            <a:ext cx="2183611" cy="338554"/>
          </a:xfrm>
          <a:prstGeom prst="rect">
            <a:avLst/>
          </a:prstGeom>
          <a:noFill/>
        </p:spPr>
        <p:txBody>
          <a:bodyPr wrap="none" rtlCol="0" anchor="b" anchorCtr="0">
            <a:spAutoFit/>
          </a:bodyPr>
          <a:lstStyle/>
          <a:p>
            <a:pPr algn="ctr"/>
            <a:r>
              <a:rPr lang="en-US" sz="1600" b="1">
                <a:solidFill>
                  <a:schemeClr val="tx2"/>
                </a:solidFill>
                <a:latin typeface="Poppins" pitchFamily="2" charset="77"/>
                <a:ea typeface="League Spartan" charset="0"/>
                <a:cs typeface="Poppins" pitchFamily="2" charset="77"/>
              </a:rPr>
              <a:t>HEALTH OUTCOMES</a:t>
            </a:r>
          </a:p>
        </p:txBody>
      </p:sp>
      <p:sp>
        <p:nvSpPr>
          <p:cNvPr id="18" name="Subtitle 2">
            <a:extLst>
              <a:ext uri="{FF2B5EF4-FFF2-40B4-BE49-F238E27FC236}">
                <a16:creationId xmlns:a16="http://schemas.microsoft.com/office/drawing/2014/main" id="{7E1ACBB7-AE8F-1141-A0DA-FD2B714C438D}"/>
              </a:ext>
            </a:extLst>
          </p:cNvPr>
          <p:cNvSpPr txBox="1">
            <a:spLocks/>
          </p:cNvSpPr>
          <p:nvPr/>
        </p:nvSpPr>
        <p:spPr>
          <a:xfrm>
            <a:off x="2296863" y="5511335"/>
            <a:ext cx="2193875" cy="482889"/>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t>Explore community patterns of </a:t>
            </a:r>
            <a:b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br>
            <a: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t>disease and mortality</a:t>
            </a:r>
          </a:p>
        </p:txBody>
      </p:sp>
      <p:sp>
        <p:nvSpPr>
          <p:cNvPr id="33" name="TextBox 32">
            <a:extLst>
              <a:ext uri="{FF2B5EF4-FFF2-40B4-BE49-F238E27FC236}">
                <a16:creationId xmlns:a16="http://schemas.microsoft.com/office/drawing/2014/main" id="{3CAB14A2-D5D6-1B44-8FD8-25D131C45E90}"/>
              </a:ext>
            </a:extLst>
          </p:cNvPr>
          <p:cNvSpPr txBox="1"/>
          <p:nvPr/>
        </p:nvSpPr>
        <p:spPr>
          <a:xfrm>
            <a:off x="5166101" y="5123255"/>
            <a:ext cx="1859805" cy="338554"/>
          </a:xfrm>
          <a:prstGeom prst="rect">
            <a:avLst/>
          </a:prstGeom>
          <a:noFill/>
        </p:spPr>
        <p:txBody>
          <a:bodyPr wrap="none" rtlCol="0" anchor="b" anchorCtr="0">
            <a:spAutoFit/>
          </a:bodyPr>
          <a:lstStyle/>
          <a:p>
            <a:pPr algn="ctr"/>
            <a:r>
              <a:rPr lang="en-US" sz="1600" b="1">
                <a:solidFill>
                  <a:schemeClr val="tx2"/>
                </a:solidFill>
                <a:latin typeface="Poppins" pitchFamily="2" charset="77"/>
                <a:ea typeface="League Spartan" charset="0"/>
                <a:cs typeface="Poppins" pitchFamily="2" charset="77"/>
              </a:rPr>
              <a:t>DEMOGRAPHICS</a:t>
            </a:r>
          </a:p>
        </p:txBody>
      </p:sp>
      <p:sp>
        <p:nvSpPr>
          <p:cNvPr id="34" name="Subtitle 2">
            <a:extLst>
              <a:ext uri="{FF2B5EF4-FFF2-40B4-BE49-F238E27FC236}">
                <a16:creationId xmlns:a16="http://schemas.microsoft.com/office/drawing/2014/main" id="{07578D5F-A8B8-6D40-BEDB-6E45F6838B1C}"/>
              </a:ext>
            </a:extLst>
          </p:cNvPr>
          <p:cNvSpPr txBox="1">
            <a:spLocks/>
          </p:cNvSpPr>
          <p:nvPr/>
        </p:nvSpPr>
        <p:spPr>
          <a:xfrm>
            <a:off x="4999062" y="5511335"/>
            <a:ext cx="2193875" cy="713722"/>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t>Explore neighborhood population characteristics including age, race and ethnicity</a:t>
            </a:r>
          </a:p>
        </p:txBody>
      </p:sp>
      <p:sp>
        <p:nvSpPr>
          <p:cNvPr id="36" name="TextBox 35">
            <a:extLst>
              <a:ext uri="{FF2B5EF4-FFF2-40B4-BE49-F238E27FC236}">
                <a16:creationId xmlns:a16="http://schemas.microsoft.com/office/drawing/2014/main" id="{1980B16B-7E5C-BB4C-9409-9A4BC84D37CF}"/>
              </a:ext>
            </a:extLst>
          </p:cNvPr>
          <p:cNvSpPr txBox="1"/>
          <p:nvPr/>
        </p:nvSpPr>
        <p:spPr>
          <a:xfrm>
            <a:off x="7515644" y="5123255"/>
            <a:ext cx="2565126" cy="338554"/>
          </a:xfrm>
          <a:prstGeom prst="rect">
            <a:avLst/>
          </a:prstGeom>
          <a:noFill/>
        </p:spPr>
        <p:txBody>
          <a:bodyPr wrap="none" lIns="91440" tIns="45720" rIns="91440" bIns="45720" rtlCol="0" anchor="b" anchorCtr="0">
            <a:spAutoFit/>
          </a:bodyPr>
          <a:lstStyle/>
          <a:p>
            <a:pPr algn="ctr"/>
            <a:r>
              <a:rPr lang="en-US" sz="1600" b="1">
                <a:solidFill>
                  <a:schemeClr val="tx2"/>
                </a:solidFill>
                <a:latin typeface="Poppins"/>
                <a:ea typeface="League Spartan" charset="0"/>
                <a:cs typeface="Poppins"/>
              </a:rPr>
              <a:t>SOCIAL DETERMINANTS</a:t>
            </a:r>
            <a:endParaRPr lang="en-US" sz="1600" b="1">
              <a:solidFill>
                <a:schemeClr val="tx2"/>
              </a:solidFill>
              <a:latin typeface="Poppins" pitchFamily="2" charset="77"/>
              <a:ea typeface="League Spartan" charset="0"/>
              <a:cs typeface="Poppins" pitchFamily="2" charset="77"/>
            </a:endParaRPr>
          </a:p>
        </p:txBody>
      </p:sp>
      <p:sp>
        <p:nvSpPr>
          <p:cNvPr id="37" name="Subtitle 2">
            <a:extLst>
              <a:ext uri="{FF2B5EF4-FFF2-40B4-BE49-F238E27FC236}">
                <a16:creationId xmlns:a16="http://schemas.microsoft.com/office/drawing/2014/main" id="{1A04DDBD-5A71-5B4E-AE62-E34F4EC82214}"/>
              </a:ext>
            </a:extLst>
          </p:cNvPr>
          <p:cNvSpPr txBox="1">
            <a:spLocks/>
          </p:cNvSpPr>
          <p:nvPr/>
        </p:nvSpPr>
        <p:spPr>
          <a:xfrm>
            <a:off x="7701262" y="5511335"/>
            <a:ext cx="2193875" cy="482889"/>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t>Explore indicators of food access and social vulnerability</a:t>
            </a:r>
          </a:p>
        </p:txBody>
      </p:sp>
      <p:sp>
        <p:nvSpPr>
          <p:cNvPr id="15" name="TextBox 14">
            <a:extLst>
              <a:ext uri="{FF2B5EF4-FFF2-40B4-BE49-F238E27FC236}">
                <a16:creationId xmlns:a16="http://schemas.microsoft.com/office/drawing/2014/main" id="{C81728B4-2400-11EF-E087-FF40364E6F76}"/>
              </a:ext>
            </a:extLst>
          </p:cNvPr>
          <p:cNvSpPr txBox="1"/>
          <p:nvPr/>
        </p:nvSpPr>
        <p:spPr>
          <a:xfrm>
            <a:off x="97224" y="4194032"/>
            <a:ext cx="1800244" cy="1569660"/>
          </a:xfrm>
          <a:prstGeom prst="rect">
            <a:avLst/>
          </a:prstGeom>
          <a:noFill/>
        </p:spPr>
        <p:txBody>
          <a:bodyPr wrap="square" rtlCol="0" anchor="b" anchorCtr="0">
            <a:spAutoFit/>
          </a:bodyPr>
          <a:lstStyle/>
          <a:p>
            <a:pPr algn="ctr"/>
            <a:r>
              <a:rPr lang="en-US" sz="2400" b="1" dirty="0">
                <a:solidFill>
                  <a:srgbClr val="009BA6"/>
                </a:solidFill>
                <a:latin typeface="Poppins" pitchFamily="2" charset="77"/>
                <a:ea typeface="League Spartan" charset="0"/>
                <a:cs typeface="Poppins" pitchFamily="2" charset="77"/>
              </a:rPr>
              <a:t>CHOOSE AN ACTIVITY THEME</a:t>
            </a:r>
          </a:p>
        </p:txBody>
      </p:sp>
    </p:spTree>
    <p:extLst>
      <p:ext uri="{BB962C8B-B14F-4D97-AF65-F5344CB8AC3E}">
        <p14:creationId xmlns:p14="http://schemas.microsoft.com/office/powerpoint/2010/main" val="28215512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Freeform 18">
            <a:extLst>
              <a:ext uri="{FF2B5EF4-FFF2-40B4-BE49-F238E27FC236}">
                <a16:creationId xmlns:a16="http://schemas.microsoft.com/office/drawing/2014/main" id="{22F939B8-64F3-7243-A7BA-47411F774935}"/>
              </a:ext>
            </a:extLst>
          </p:cNvPr>
          <p:cNvSpPr>
            <a:spLocks/>
          </p:cNvSpPr>
          <p:nvPr/>
        </p:nvSpPr>
        <p:spPr bwMode="auto">
          <a:xfrm>
            <a:off x="9151415" y="2469877"/>
            <a:ext cx="2024244" cy="2027783"/>
          </a:xfrm>
          <a:custGeom>
            <a:avLst/>
            <a:gdLst>
              <a:gd name="T0" fmla="*/ 22 w 525"/>
              <a:gd name="T1" fmla="*/ 285 h 525"/>
              <a:gd name="T2" fmla="*/ 240 w 525"/>
              <a:gd name="T3" fmla="*/ 503 h 525"/>
              <a:gd name="T4" fmla="*/ 320 w 525"/>
              <a:gd name="T5" fmla="*/ 503 h 525"/>
              <a:gd name="T6" fmla="*/ 459 w 525"/>
              <a:gd name="T7" fmla="*/ 365 h 525"/>
              <a:gd name="T8" fmla="*/ 459 w 525"/>
              <a:gd name="T9" fmla="*/ 124 h 525"/>
              <a:gd name="T10" fmla="*/ 401 w 525"/>
              <a:gd name="T11" fmla="*/ 66 h 525"/>
              <a:gd name="T12" fmla="*/ 160 w 525"/>
              <a:gd name="T13" fmla="*/ 66 h 525"/>
              <a:gd name="T14" fmla="*/ 22 w 525"/>
              <a:gd name="T15" fmla="*/ 204 h 525"/>
              <a:gd name="T16" fmla="*/ 22 w 525"/>
              <a:gd name="T17" fmla="*/ 28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5" h="525">
                <a:moveTo>
                  <a:pt x="22" y="285"/>
                </a:moveTo>
                <a:cubicBezTo>
                  <a:pt x="240" y="503"/>
                  <a:pt x="240" y="503"/>
                  <a:pt x="240" y="503"/>
                </a:cubicBezTo>
                <a:cubicBezTo>
                  <a:pt x="262" y="525"/>
                  <a:pt x="298" y="525"/>
                  <a:pt x="320" y="503"/>
                </a:cubicBezTo>
                <a:cubicBezTo>
                  <a:pt x="459" y="365"/>
                  <a:pt x="459" y="365"/>
                  <a:pt x="459" y="365"/>
                </a:cubicBezTo>
                <a:cubicBezTo>
                  <a:pt x="525" y="299"/>
                  <a:pt x="525" y="190"/>
                  <a:pt x="459" y="124"/>
                </a:cubicBezTo>
                <a:cubicBezTo>
                  <a:pt x="401" y="66"/>
                  <a:pt x="401" y="66"/>
                  <a:pt x="401" y="66"/>
                </a:cubicBezTo>
                <a:cubicBezTo>
                  <a:pt x="334" y="0"/>
                  <a:pt x="226" y="0"/>
                  <a:pt x="160" y="66"/>
                </a:cubicBezTo>
                <a:cubicBezTo>
                  <a:pt x="22" y="204"/>
                  <a:pt x="22" y="204"/>
                  <a:pt x="22" y="204"/>
                </a:cubicBezTo>
                <a:cubicBezTo>
                  <a:pt x="0" y="227"/>
                  <a:pt x="0" y="263"/>
                  <a:pt x="22" y="285"/>
                </a:cubicBezTo>
                <a:close/>
              </a:path>
            </a:pathLst>
          </a:custGeom>
          <a:solidFill>
            <a:srgbClr val="F58573"/>
          </a:solidFill>
          <a:ln/>
          <a:effectLst/>
        </p:spPr>
        <p:style>
          <a:lnRef idx="0">
            <a:schemeClr val="accent5"/>
          </a:lnRef>
          <a:fillRef idx="3">
            <a:schemeClr val="accent5"/>
          </a:fillRef>
          <a:effectRef idx="3">
            <a:schemeClr val="accent5"/>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2" name="Freeform 13">
            <a:extLst>
              <a:ext uri="{FF2B5EF4-FFF2-40B4-BE49-F238E27FC236}">
                <a16:creationId xmlns:a16="http://schemas.microsoft.com/office/drawing/2014/main" id="{7998526C-B297-584A-8CE6-410147E3D47E}"/>
              </a:ext>
            </a:extLst>
          </p:cNvPr>
          <p:cNvSpPr>
            <a:spLocks/>
          </p:cNvSpPr>
          <p:nvPr/>
        </p:nvSpPr>
        <p:spPr bwMode="auto">
          <a:xfrm>
            <a:off x="497555" y="1928900"/>
            <a:ext cx="11201400" cy="2529866"/>
          </a:xfrm>
          <a:custGeom>
            <a:avLst/>
            <a:gdLst>
              <a:gd name="T0" fmla="*/ 2907 w 2907"/>
              <a:gd name="T1" fmla="*/ 18 h 655"/>
              <a:gd name="T2" fmla="*/ 2872 w 2907"/>
              <a:gd name="T3" fmla="*/ 154 h 655"/>
              <a:gd name="T4" fmla="*/ 2829 w 2907"/>
              <a:gd name="T5" fmla="*/ 111 h 655"/>
              <a:gd name="T6" fmla="*/ 2837 w 2907"/>
              <a:gd name="T7" fmla="*/ 82 h 655"/>
              <a:gd name="T8" fmla="*/ 2715 w 2907"/>
              <a:gd name="T9" fmla="*/ 210 h 655"/>
              <a:gd name="T10" fmla="*/ 2679 w 2907"/>
              <a:gd name="T11" fmla="*/ 174 h 655"/>
              <a:gd name="T12" fmla="*/ 2609 w 2907"/>
              <a:gd name="T13" fmla="*/ 127 h 655"/>
              <a:gd name="T14" fmla="*/ 2526 w 2907"/>
              <a:gd name="T15" fmla="*/ 111 h 655"/>
              <a:gd name="T16" fmla="*/ 2444 w 2907"/>
              <a:gd name="T17" fmla="*/ 127 h 655"/>
              <a:gd name="T18" fmla="*/ 2374 w 2907"/>
              <a:gd name="T19" fmla="*/ 174 h 655"/>
              <a:gd name="T20" fmla="*/ 2036 w 2907"/>
              <a:gd name="T21" fmla="*/ 174 h 655"/>
              <a:gd name="T22" fmla="*/ 1967 w 2907"/>
              <a:gd name="T23" fmla="*/ 127 h 655"/>
              <a:gd name="T24" fmla="*/ 1884 w 2907"/>
              <a:gd name="T25" fmla="*/ 111 h 655"/>
              <a:gd name="T26" fmla="*/ 1801 w 2907"/>
              <a:gd name="T27" fmla="*/ 127 h 655"/>
              <a:gd name="T28" fmla="*/ 1732 w 2907"/>
              <a:gd name="T29" fmla="*/ 174 h 655"/>
              <a:gd name="T30" fmla="*/ 1413 w 2907"/>
              <a:gd name="T31" fmla="*/ 174 h 655"/>
              <a:gd name="T32" fmla="*/ 1343 w 2907"/>
              <a:gd name="T33" fmla="*/ 127 h 655"/>
              <a:gd name="T34" fmla="*/ 1260 w 2907"/>
              <a:gd name="T35" fmla="*/ 111 h 655"/>
              <a:gd name="T36" fmla="*/ 1178 w 2907"/>
              <a:gd name="T37" fmla="*/ 127 h 655"/>
              <a:gd name="T38" fmla="*/ 1108 w 2907"/>
              <a:gd name="T39" fmla="*/ 174 h 655"/>
              <a:gd name="T40" fmla="*/ 789 w 2907"/>
              <a:gd name="T41" fmla="*/ 174 h 655"/>
              <a:gd name="T42" fmla="*/ 719 w 2907"/>
              <a:gd name="T43" fmla="*/ 127 h 655"/>
              <a:gd name="T44" fmla="*/ 637 w 2907"/>
              <a:gd name="T45" fmla="*/ 111 h 655"/>
              <a:gd name="T46" fmla="*/ 554 w 2907"/>
              <a:gd name="T47" fmla="*/ 127 h 655"/>
              <a:gd name="T48" fmla="*/ 18 w 2907"/>
              <a:gd name="T49" fmla="*/ 655 h 655"/>
              <a:gd name="T50" fmla="*/ 0 w 2907"/>
              <a:gd name="T51" fmla="*/ 640 h 655"/>
              <a:gd name="T52" fmla="*/ 545 w 2907"/>
              <a:gd name="T53" fmla="*/ 106 h 655"/>
              <a:gd name="T54" fmla="*/ 637 w 2907"/>
              <a:gd name="T55" fmla="*/ 88 h 655"/>
              <a:gd name="T56" fmla="*/ 728 w 2907"/>
              <a:gd name="T57" fmla="*/ 106 h 655"/>
              <a:gd name="T58" fmla="*/ 805 w 2907"/>
              <a:gd name="T59" fmla="*/ 158 h 655"/>
              <a:gd name="T60" fmla="*/ 1092 w 2907"/>
              <a:gd name="T61" fmla="*/ 158 h 655"/>
              <a:gd name="T62" fmla="*/ 1169 w 2907"/>
              <a:gd name="T63" fmla="*/ 106 h 655"/>
              <a:gd name="T64" fmla="*/ 1260 w 2907"/>
              <a:gd name="T65" fmla="*/ 88 h 655"/>
              <a:gd name="T66" fmla="*/ 1352 w 2907"/>
              <a:gd name="T67" fmla="*/ 106 h 655"/>
              <a:gd name="T68" fmla="*/ 1429 w 2907"/>
              <a:gd name="T69" fmla="*/ 158 h 655"/>
              <a:gd name="T70" fmla="*/ 1716 w 2907"/>
              <a:gd name="T71" fmla="*/ 158 h 655"/>
              <a:gd name="T72" fmla="*/ 1793 w 2907"/>
              <a:gd name="T73" fmla="*/ 106 h 655"/>
              <a:gd name="T74" fmla="*/ 1884 w 2907"/>
              <a:gd name="T75" fmla="*/ 88 h 655"/>
              <a:gd name="T76" fmla="*/ 1975 w 2907"/>
              <a:gd name="T77" fmla="*/ 106 h 655"/>
              <a:gd name="T78" fmla="*/ 2052 w 2907"/>
              <a:gd name="T79" fmla="*/ 158 h 655"/>
              <a:gd name="T80" fmla="*/ 2358 w 2907"/>
              <a:gd name="T81" fmla="*/ 158 h 655"/>
              <a:gd name="T82" fmla="*/ 2435 w 2907"/>
              <a:gd name="T83" fmla="*/ 106 h 655"/>
              <a:gd name="T84" fmla="*/ 2526 w 2907"/>
              <a:gd name="T85" fmla="*/ 88 h 655"/>
              <a:gd name="T86" fmla="*/ 2618 w 2907"/>
              <a:gd name="T87" fmla="*/ 106 h 655"/>
              <a:gd name="T88" fmla="*/ 2695 w 2907"/>
              <a:gd name="T89" fmla="*/ 158 h 655"/>
              <a:gd name="T90" fmla="*/ 2715 w 2907"/>
              <a:gd name="T91" fmla="*/ 178 h 655"/>
              <a:gd name="T92" fmla="*/ 2817 w 2907"/>
              <a:gd name="T93" fmla="*/ 69 h 655"/>
              <a:gd name="T94" fmla="*/ 2793 w 2907"/>
              <a:gd name="T95" fmla="*/ 75 h 655"/>
              <a:gd name="T96" fmla="*/ 2752 w 2907"/>
              <a:gd name="T97" fmla="*/ 34 h 655"/>
              <a:gd name="T98" fmla="*/ 2890 w 2907"/>
              <a:gd name="T99" fmla="*/ 0 h 655"/>
              <a:gd name="T100" fmla="*/ 2907 w 2907"/>
              <a:gd name="T101" fmla="*/ 18 h 6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907" h="655">
                <a:moveTo>
                  <a:pt x="2907" y="18"/>
                </a:moveTo>
                <a:cubicBezTo>
                  <a:pt x="2872" y="154"/>
                  <a:pt x="2872" y="154"/>
                  <a:pt x="2872" y="154"/>
                </a:cubicBezTo>
                <a:cubicBezTo>
                  <a:pt x="2829" y="111"/>
                  <a:pt x="2829" y="111"/>
                  <a:pt x="2829" y="111"/>
                </a:cubicBezTo>
                <a:cubicBezTo>
                  <a:pt x="2837" y="82"/>
                  <a:pt x="2837" y="82"/>
                  <a:pt x="2837" y="82"/>
                </a:cubicBezTo>
                <a:cubicBezTo>
                  <a:pt x="2794" y="128"/>
                  <a:pt x="2789" y="136"/>
                  <a:pt x="2715" y="210"/>
                </a:cubicBezTo>
                <a:cubicBezTo>
                  <a:pt x="2679" y="174"/>
                  <a:pt x="2679" y="174"/>
                  <a:pt x="2679" y="174"/>
                </a:cubicBezTo>
                <a:cubicBezTo>
                  <a:pt x="2658" y="153"/>
                  <a:pt x="2634" y="138"/>
                  <a:pt x="2609" y="127"/>
                </a:cubicBezTo>
                <a:cubicBezTo>
                  <a:pt x="2583" y="116"/>
                  <a:pt x="2555" y="111"/>
                  <a:pt x="2526" y="111"/>
                </a:cubicBezTo>
                <a:cubicBezTo>
                  <a:pt x="2498" y="111"/>
                  <a:pt x="2470" y="116"/>
                  <a:pt x="2444" y="127"/>
                </a:cubicBezTo>
                <a:cubicBezTo>
                  <a:pt x="2418" y="138"/>
                  <a:pt x="2395" y="153"/>
                  <a:pt x="2374" y="174"/>
                </a:cubicBezTo>
                <a:cubicBezTo>
                  <a:pt x="2149" y="399"/>
                  <a:pt x="2261" y="399"/>
                  <a:pt x="2036" y="174"/>
                </a:cubicBezTo>
                <a:cubicBezTo>
                  <a:pt x="2016" y="153"/>
                  <a:pt x="1992" y="138"/>
                  <a:pt x="1967" y="127"/>
                </a:cubicBezTo>
                <a:cubicBezTo>
                  <a:pt x="1940" y="116"/>
                  <a:pt x="1912" y="111"/>
                  <a:pt x="1884" y="111"/>
                </a:cubicBezTo>
                <a:cubicBezTo>
                  <a:pt x="1856" y="111"/>
                  <a:pt x="1828" y="116"/>
                  <a:pt x="1801" y="127"/>
                </a:cubicBezTo>
                <a:cubicBezTo>
                  <a:pt x="1776" y="138"/>
                  <a:pt x="1752" y="153"/>
                  <a:pt x="1732" y="174"/>
                </a:cubicBezTo>
                <a:cubicBezTo>
                  <a:pt x="1528" y="378"/>
                  <a:pt x="1616" y="378"/>
                  <a:pt x="1413" y="174"/>
                </a:cubicBezTo>
                <a:cubicBezTo>
                  <a:pt x="1392" y="153"/>
                  <a:pt x="1368" y="138"/>
                  <a:pt x="1343" y="127"/>
                </a:cubicBezTo>
                <a:cubicBezTo>
                  <a:pt x="1317" y="116"/>
                  <a:pt x="1289" y="111"/>
                  <a:pt x="1260" y="111"/>
                </a:cubicBezTo>
                <a:cubicBezTo>
                  <a:pt x="1232" y="111"/>
                  <a:pt x="1204" y="116"/>
                  <a:pt x="1178" y="127"/>
                </a:cubicBezTo>
                <a:cubicBezTo>
                  <a:pt x="1152" y="138"/>
                  <a:pt x="1129" y="153"/>
                  <a:pt x="1108" y="174"/>
                </a:cubicBezTo>
                <a:cubicBezTo>
                  <a:pt x="904" y="378"/>
                  <a:pt x="993" y="378"/>
                  <a:pt x="789" y="174"/>
                </a:cubicBezTo>
                <a:cubicBezTo>
                  <a:pt x="768" y="153"/>
                  <a:pt x="745" y="138"/>
                  <a:pt x="719" y="127"/>
                </a:cubicBezTo>
                <a:cubicBezTo>
                  <a:pt x="693" y="116"/>
                  <a:pt x="665" y="111"/>
                  <a:pt x="637" y="111"/>
                </a:cubicBezTo>
                <a:cubicBezTo>
                  <a:pt x="609" y="111"/>
                  <a:pt x="580" y="116"/>
                  <a:pt x="554" y="127"/>
                </a:cubicBezTo>
                <a:cubicBezTo>
                  <a:pt x="476" y="159"/>
                  <a:pt x="86" y="587"/>
                  <a:pt x="18" y="655"/>
                </a:cubicBezTo>
                <a:cubicBezTo>
                  <a:pt x="0" y="640"/>
                  <a:pt x="0" y="640"/>
                  <a:pt x="0" y="640"/>
                </a:cubicBezTo>
                <a:cubicBezTo>
                  <a:pt x="74" y="567"/>
                  <a:pt x="460" y="142"/>
                  <a:pt x="545" y="106"/>
                </a:cubicBezTo>
                <a:cubicBezTo>
                  <a:pt x="575" y="94"/>
                  <a:pt x="606" y="88"/>
                  <a:pt x="637" y="88"/>
                </a:cubicBezTo>
                <a:cubicBezTo>
                  <a:pt x="668" y="88"/>
                  <a:pt x="699" y="94"/>
                  <a:pt x="728" y="106"/>
                </a:cubicBezTo>
                <a:cubicBezTo>
                  <a:pt x="756" y="118"/>
                  <a:pt x="782" y="135"/>
                  <a:pt x="805" y="158"/>
                </a:cubicBezTo>
                <a:cubicBezTo>
                  <a:pt x="989" y="342"/>
                  <a:pt x="908" y="342"/>
                  <a:pt x="1092" y="158"/>
                </a:cubicBezTo>
                <a:cubicBezTo>
                  <a:pt x="1115" y="135"/>
                  <a:pt x="1141" y="118"/>
                  <a:pt x="1169" y="106"/>
                </a:cubicBezTo>
                <a:cubicBezTo>
                  <a:pt x="1198" y="94"/>
                  <a:pt x="1229" y="88"/>
                  <a:pt x="1260" y="88"/>
                </a:cubicBezTo>
                <a:cubicBezTo>
                  <a:pt x="1291" y="88"/>
                  <a:pt x="1322" y="94"/>
                  <a:pt x="1352" y="106"/>
                </a:cubicBezTo>
                <a:cubicBezTo>
                  <a:pt x="1380" y="118"/>
                  <a:pt x="1406" y="135"/>
                  <a:pt x="1429" y="158"/>
                </a:cubicBezTo>
                <a:cubicBezTo>
                  <a:pt x="1613" y="342"/>
                  <a:pt x="1531" y="342"/>
                  <a:pt x="1716" y="158"/>
                </a:cubicBezTo>
                <a:cubicBezTo>
                  <a:pt x="1738" y="135"/>
                  <a:pt x="1765" y="118"/>
                  <a:pt x="1793" y="106"/>
                </a:cubicBezTo>
                <a:cubicBezTo>
                  <a:pt x="1822" y="94"/>
                  <a:pt x="1853" y="88"/>
                  <a:pt x="1884" y="88"/>
                </a:cubicBezTo>
                <a:cubicBezTo>
                  <a:pt x="1915" y="88"/>
                  <a:pt x="1946" y="94"/>
                  <a:pt x="1975" y="106"/>
                </a:cubicBezTo>
                <a:cubicBezTo>
                  <a:pt x="2003" y="118"/>
                  <a:pt x="2030" y="135"/>
                  <a:pt x="2052" y="158"/>
                </a:cubicBezTo>
                <a:cubicBezTo>
                  <a:pt x="2252" y="357"/>
                  <a:pt x="2159" y="357"/>
                  <a:pt x="2358" y="158"/>
                </a:cubicBezTo>
                <a:cubicBezTo>
                  <a:pt x="2381" y="135"/>
                  <a:pt x="2407" y="118"/>
                  <a:pt x="2435" y="106"/>
                </a:cubicBezTo>
                <a:cubicBezTo>
                  <a:pt x="2464" y="94"/>
                  <a:pt x="2495" y="88"/>
                  <a:pt x="2526" y="88"/>
                </a:cubicBezTo>
                <a:cubicBezTo>
                  <a:pt x="2557" y="88"/>
                  <a:pt x="2588" y="94"/>
                  <a:pt x="2618" y="106"/>
                </a:cubicBezTo>
                <a:cubicBezTo>
                  <a:pt x="2646" y="118"/>
                  <a:pt x="2672" y="135"/>
                  <a:pt x="2695" y="158"/>
                </a:cubicBezTo>
                <a:cubicBezTo>
                  <a:pt x="2715" y="178"/>
                  <a:pt x="2715" y="178"/>
                  <a:pt x="2715" y="178"/>
                </a:cubicBezTo>
                <a:cubicBezTo>
                  <a:pt x="2757" y="134"/>
                  <a:pt x="2753" y="135"/>
                  <a:pt x="2817" y="69"/>
                </a:cubicBezTo>
                <a:cubicBezTo>
                  <a:pt x="2793" y="75"/>
                  <a:pt x="2793" y="75"/>
                  <a:pt x="2793" y="75"/>
                </a:cubicBezTo>
                <a:cubicBezTo>
                  <a:pt x="2752" y="34"/>
                  <a:pt x="2752" y="34"/>
                  <a:pt x="2752" y="34"/>
                </a:cubicBezTo>
                <a:cubicBezTo>
                  <a:pt x="2890" y="0"/>
                  <a:pt x="2890" y="0"/>
                  <a:pt x="2890" y="0"/>
                </a:cubicBezTo>
                <a:cubicBezTo>
                  <a:pt x="2907" y="18"/>
                  <a:pt x="2907" y="18"/>
                  <a:pt x="2907" y="18"/>
                </a:cubicBezTo>
                <a:close/>
              </a:path>
            </a:pathLst>
          </a:custGeom>
          <a:solidFill>
            <a:schemeClr val="tx2">
              <a:lumMod val="20000"/>
              <a:lumOff val="80000"/>
            </a:schemeClr>
          </a:solidFill>
          <a:ln>
            <a:noFill/>
          </a:ln>
          <a:effectLst/>
        </p:spPr>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4" name="Freeform 6">
            <a:extLst>
              <a:ext uri="{FF2B5EF4-FFF2-40B4-BE49-F238E27FC236}">
                <a16:creationId xmlns:a16="http://schemas.microsoft.com/office/drawing/2014/main" id="{BD5C7686-2735-E043-AE06-41E1F57683D4}"/>
              </a:ext>
            </a:extLst>
          </p:cNvPr>
          <p:cNvSpPr>
            <a:spLocks/>
          </p:cNvSpPr>
          <p:nvPr/>
        </p:nvSpPr>
        <p:spPr bwMode="auto">
          <a:xfrm>
            <a:off x="805170" y="3542993"/>
            <a:ext cx="2027780" cy="2027783"/>
          </a:xfrm>
          <a:custGeom>
            <a:avLst/>
            <a:gdLst>
              <a:gd name="T0" fmla="*/ 67 w 526"/>
              <a:gd name="T1" fmla="*/ 160 h 525"/>
              <a:gd name="T2" fmla="*/ 205 w 526"/>
              <a:gd name="T3" fmla="*/ 22 h 525"/>
              <a:gd name="T4" fmla="*/ 285 w 526"/>
              <a:gd name="T5" fmla="*/ 22 h 525"/>
              <a:gd name="T6" fmla="*/ 504 w 526"/>
              <a:gd name="T7" fmla="*/ 241 h 525"/>
              <a:gd name="T8" fmla="*/ 504 w 526"/>
              <a:gd name="T9" fmla="*/ 321 h 525"/>
              <a:gd name="T10" fmla="*/ 366 w 526"/>
              <a:gd name="T11" fmla="*/ 459 h 525"/>
              <a:gd name="T12" fmla="*/ 125 w 526"/>
              <a:gd name="T13" fmla="*/ 459 h 525"/>
              <a:gd name="T14" fmla="*/ 67 w 526"/>
              <a:gd name="T15" fmla="*/ 401 h 525"/>
              <a:gd name="T16" fmla="*/ 67 w 526"/>
              <a:gd name="T17" fmla="*/ 160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6" h="525">
                <a:moveTo>
                  <a:pt x="67" y="160"/>
                </a:moveTo>
                <a:cubicBezTo>
                  <a:pt x="205" y="22"/>
                  <a:pt x="205" y="22"/>
                  <a:pt x="205" y="22"/>
                </a:cubicBezTo>
                <a:cubicBezTo>
                  <a:pt x="227" y="0"/>
                  <a:pt x="263" y="0"/>
                  <a:pt x="285" y="22"/>
                </a:cubicBezTo>
                <a:cubicBezTo>
                  <a:pt x="504" y="241"/>
                  <a:pt x="504" y="241"/>
                  <a:pt x="504" y="241"/>
                </a:cubicBezTo>
                <a:cubicBezTo>
                  <a:pt x="526" y="263"/>
                  <a:pt x="526" y="299"/>
                  <a:pt x="504" y="321"/>
                </a:cubicBezTo>
                <a:cubicBezTo>
                  <a:pt x="366" y="459"/>
                  <a:pt x="366" y="459"/>
                  <a:pt x="366" y="459"/>
                </a:cubicBezTo>
                <a:cubicBezTo>
                  <a:pt x="299" y="525"/>
                  <a:pt x="191" y="525"/>
                  <a:pt x="125" y="459"/>
                </a:cubicBezTo>
                <a:cubicBezTo>
                  <a:pt x="67" y="401"/>
                  <a:pt x="67" y="401"/>
                  <a:pt x="67" y="401"/>
                </a:cubicBezTo>
                <a:cubicBezTo>
                  <a:pt x="0" y="335"/>
                  <a:pt x="0" y="226"/>
                  <a:pt x="67" y="160"/>
                </a:cubicBezTo>
                <a:close/>
              </a:path>
            </a:pathLst>
          </a:custGeom>
          <a:solidFill>
            <a:schemeClr val="accent1"/>
          </a:solidFill>
          <a:ln/>
          <a:effectLst/>
        </p:spPr>
        <p:style>
          <a:lnRef idx="0">
            <a:schemeClr val="accent1"/>
          </a:lnRef>
          <a:fillRef idx="3">
            <a:schemeClr val="accent1"/>
          </a:fillRef>
          <a:effectRef idx="3">
            <a:schemeClr val="accent1"/>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7" name="Freeform 8">
            <a:extLst>
              <a:ext uri="{FF2B5EF4-FFF2-40B4-BE49-F238E27FC236}">
                <a16:creationId xmlns:a16="http://schemas.microsoft.com/office/drawing/2014/main" id="{ABB5DF1F-650A-404F-B079-286AA977B6C0}"/>
              </a:ext>
            </a:extLst>
          </p:cNvPr>
          <p:cNvSpPr>
            <a:spLocks/>
          </p:cNvSpPr>
          <p:nvPr/>
        </p:nvSpPr>
        <p:spPr bwMode="auto">
          <a:xfrm>
            <a:off x="3071614" y="3542994"/>
            <a:ext cx="2165675" cy="2027783"/>
          </a:xfrm>
          <a:custGeom>
            <a:avLst/>
            <a:gdLst>
              <a:gd name="T0" fmla="*/ 22 w 562"/>
              <a:gd name="T1" fmla="*/ 241 h 525"/>
              <a:gd name="T2" fmla="*/ 241 w 562"/>
              <a:gd name="T3" fmla="*/ 22 h 525"/>
              <a:gd name="T4" fmla="*/ 321 w 562"/>
              <a:gd name="T5" fmla="*/ 22 h 525"/>
              <a:gd name="T6" fmla="*/ 540 w 562"/>
              <a:gd name="T7" fmla="*/ 241 h 525"/>
              <a:gd name="T8" fmla="*/ 540 w 562"/>
              <a:gd name="T9" fmla="*/ 321 h 525"/>
              <a:gd name="T10" fmla="*/ 401 w 562"/>
              <a:gd name="T11" fmla="*/ 459 h 525"/>
              <a:gd name="T12" fmla="*/ 161 w 562"/>
              <a:gd name="T13" fmla="*/ 459 h 525"/>
              <a:gd name="T14" fmla="*/ 22 w 562"/>
              <a:gd name="T15" fmla="*/ 321 h 525"/>
              <a:gd name="T16" fmla="*/ 22 w 562"/>
              <a:gd name="T17" fmla="*/ 241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2" h="525">
                <a:moveTo>
                  <a:pt x="22" y="241"/>
                </a:moveTo>
                <a:cubicBezTo>
                  <a:pt x="241" y="22"/>
                  <a:pt x="241" y="22"/>
                  <a:pt x="241" y="22"/>
                </a:cubicBezTo>
                <a:cubicBezTo>
                  <a:pt x="263" y="0"/>
                  <a:pt x="299" y="0"/>
                  <a:pt x="321" y="22"/>
                </a:cubicBezTo>
                <a:cubicBezTo>
                  <a:pt x="540" y="241"/>
                  <a:pt x="540" y="241"/>
                  <a:pt x="540" y="241"/>
                </a:cubicBezTo>
                <a:cubicBezTo>
                  <a:pt x="562" y="263"/>
                  <a:pt x="562" y="299"/>
                  <a:pt x="540" y="321"/>
                </a:cubicBezTo>
                <a:cubicBezTo>
                  <a:pt x="401" y="459"/>
                  <a:pt x="401" y="459"/>
                  <a:pt x="401" y="459"/>
                </a:cubicBezTo>
                <a:cubicBezTo>
                  <a:pt x="335" y="525"/>
                  <a:pt x="227" y="525"/>
                  <a:pt x="161" y="459"/>
                </a:cubicBezTo>
                <a:cubicBezTo>
                  <a:pt x="22" y="321"/>
                  <a:pt x="22" y="321"/>
                  <a:pt x="22" y="321"/>
                </a:cubicBezTo>
                <a:cubicBezTo>
                  <a:pt x="0" y="299"/>
                  <a:pt x="0" y="263"/>
                  <a:pt x="22" y="241"/>
                </a:cubicBezTo>
                <a:close/>
              </a:path>
            </a:pathLst>
          </a:custGeom>
          <a:solidFill>
            <a:schemeClr val="accent2"/>
          </a:solidFill>
          <a:ln/>
          <a:effectLst/>
        </p:spPr>
        <p:style>
          <a:lnRef idx="0">
            <a:schemeClr val="accent2"/>
          </a:lnRef>
          <a:fillRef idx="3">
            <a:schemeClr val="accent2"/>
          </a:fillRef>
          <a:effectRef idx="3">
            <a:schemeClr val="accent2"/>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10" name="Freeform 10">
            <a:extLst>
              <a:ext uri="{FF2B5EF4-FFF2-40B4-BE49-F238E27FC236}">
                <a16:creationId xmlns:a16="http://schemas.microsoft.com/office/drawing/2014/main" id="{B39EF4F8-CB9A-7246-8FDF-77C6B9F57744}"/>
              </a:ext>
            </a:extLst>
          </p:cNvPr>
          <p:cNvSpPr>
            <a:spLocks/>
          </p:cNvSpPr>
          <p:nvPr/>
        </p:nvSpPr>
        <p:spPr bwMode="auto">
          <a:xfrm>
            <a:off x="5475955" y="3542992"/>
            <a:ext cx="2162140" cy="2027782"/>
          </a:xfrm>
          <a:custGeom>
            <a:avLst/>
            <a:gdLst>
              <a:gd name="T0" fmla="*/ 22 w 561"/>
              <a:gd name="T1" fmla="*/ 241 h 525"/>
              <a:gd name="T2" fmla="*/ 240 w 561"/>
              <a:gd name="T3" fmla="*/ 22 h 525"/>
              <a:gd name="T4" fmla="*/ 321 w 561"/>
              <a:gd name="T5" fmla="*/ 22 h 525"/>
              <a:gd name="T6" fmla="*/ 539 w 561"/>
              <a:gd name="T7" fmla="*/ 241 h 525"/>
              <a:gd name="T8" fmla="*/ 539 w 561"/>
              <a:gd name="T9" fmla="*/ 321 h 525"/>
              <a:gd name="T10" fmla="*/ 401 w 561"/>
              <a:gd name="T11" fmla="*/ 459 h 525"/>
              <a:gd name="T12" fmla="*/ 160 w 561"/>
              <a:gd name="T13" fmla="*/ 459 h 525"/>
              <a:gd name="T14" fmla="*/ 22 w 561"/>
              <a:gd name="T15" fmla="*/ 321 h 525"/>
              <a:gd name="T16" fmla="*/ 22 w 561"/>
              <a:gd name="T17" fmla="*/ 241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1" h="525">
                <a:moveTo>
                  <a:pt x="22" y="241"/>
                </a:moveTo>
                <a:cubicBezTo>
                  <a:pt x="240" y="22"/>
                  <a:pt x="240" y="22"/>
                  <a:pt x="240" y="22"/>
                </a:cubicBezTo>
                <a:cubicBezTo>
                  <a:pt x="262" y="0"/>
                  <a:pt x="299" y="0"/>
                  <a:pt x="321" y="22"/>
                </a:cubicBezTo>
                <a:cubicBezTo>
                  <a:pt x="539" y="241"/>
                  <a:pt x="539" y="241"/>
                  <a:pt x="539" y="241"/>
                </a:cubicBezTo>
                <a:cubicBezTo>
                  <a:pt x="561" y="263"/>
                  <a:pt x="561" y="299"/>
                  <a:pt x="539" y="321"/>
                </a:cubicBezTo>
                <a:cubicBezTo>
                  <a:pt x="401" y="459"/>
                  <a:pt x="401" y="459"/>
                  <a:pt x="401" y="459"/>
                </a:cubicBezTo>
                <a:cubicBezTo>
                  <a:pt x="335" y="525"/>
                  <a:pt x="226" y="525"/>
                  <a:pt x="160" y="459"/>
                </a:cubicBezTo>
                <a:cubicBezTo>
                  <a:pt x="22" y="321"/>
                  <a:pt x="22" y="321"/>
                  <a:pt x="22" y="321"/>
                </a:cubicBezTo>
                <a:cubicBezTo>
                  <a:pt x="0" y="299"/>
                  <a:pt x="0" y="263"/>
                  <a:pt x="22" y="241"/>
                </a:cubicBezTo>
                <a:close/>
              </a:path>
            </a:pathLst>
          </a:custGeom>
          <a:solidFill>
            <a:srgbClr val="21B6C1"/>
          </a:solidFill>
          <a:ln/>
          <a:effectLst/>
        </p:spPr>
        <p:style>
          <a:lnRef idx="0">
            <a:schemeClr val="accent4"/>
          </a:lnRef>
          <a:fillRef idx="3">
            <a:schemeClr val="accent4"/>
          </a:fillRef>
          <a:effectRef idx="3">
            <a:schemeClr val="accent4"/>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13" name="Freeform 11">
            <a:extLst>
              <a:ext uri="{FF2B5EF4-FFF2-40B4-BE49-F238E27FC236}">
                <a16:creationId xmlns:a16="http://schemas.microsoft.com/office/drawing/2014/main" id="{E84CD257-CC15-014A-8CDB-EAEEE95701B2}"/>
              </a:ext>
            </a:extLst>
          </p:cNvPr>
          <p:cNvSpPr>
            <a:spLocks/>
          </p:cNvSpPr>
          <p:nvPr/>
        </p:nvSpPr>
        <p:spPr bwMode="auto">
          <a:xfrm>
            <a:off x="7876761" y="3542992"/>
            <a:ext cx="2165675" cy="2027782"/>
          </a:xfrm>
          <a:custGeom>
            <a:avLst/>
            <a:gdLst>
              <a:gd name="T0" fmla="*/ 22 w 562"/>
              <a:gd name="T1" fmla="*/ 241 h 525"/>
              <a:gd name="T2" fmla="*/ 241 w 562"/>
              <a:gd name="T3" fmla="*/ 22 h 525"/>
              <a:gd name="T4" fmla="*/ 321 w 562"/>
              <a:gd name="T5" fmla="*/ 22 h 525"/>
              <a:gd name="T6" fmla="*/ 540 w 562"/>
              <a:gd name="T7" fmla="*/ 241 h 525"/>
              <a:gd name="T8" fmla="*/ 540 w 562"/>
              <a:gd name="T9" fmla="*/ 321 h 525"/>
              <a:gd name="T10" fmla="*/ 401 w 562"/>
              <a:gd name="T11" fmla="*/ 459 h 525"/>
              <a:gd name="T12" fmla="*/ 161 w 562"/>
              <a:gd name="T13" fmla="*/ 459 h 525"/>
              <a:gd name="T14" fmla="*/ 22 w 562"/>
              <a:gd name="T15" fmla="*/ 321 h 525"/>
              <a:gd name="T16" fmla="*/ 22 w 562"/>
              <a:gd name="T17" fmla="*/ 241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2" h="525">
                <a:moveTo>
                  <a:pt x="22" y="241"/>
                </a:moveTo>
                <a:cubicBezTo>
                  <a:pt x="241" y="22"/>
                  <a:pt x="241" y="22"/>
                  <a:pt x="241" y="22"/>
                </a:cubicBezTo>
                <a:cubicBezTo>
                  <a:pt x="263" y="0"/>
                  <a:pt x="299" y="0"/>
                  <a:pt x="321" y="22"/>
                </a:cubicBezTo>
                <a:cubicBezTo>
                  <a:pt x="540" y="241"/>
                  <a:pt x="540" y="241"/>
                  <a:pt x="540" y="241"/>
                </a:cubicBezTo>
                <a:cubicBezTo>
                  <a:pt x="562" y="263"/>
                  <a:pt x="562" y="299"/>
                  <a:pt x="540" y="321"/>
                </a:cubicBezTo>
                <a:cubicBezTo>
                  <a:pt x="401" y="459"/>
                  <a:pt x="401" y="459"/>
                  <a:pt x="401" y="459"/>
                </a:cubicBezTo>
                <a:cubicBezTo>
                  <a:pt x="335" y="525"/>
                  <a:pt x="227" y="525"/>
                  <a:pt x="161" y="459"/>
                </a:cubicBezTo>
                <a:cubicBezTo>
                  <a:pt x="22" y="321"/>
                  <a:pt x="22" y="321"/>
                  <a:pt x="22" y="321"/>
                </a:cubicBezTo>
                <a:cubicBezTo>
                  <a:pt x="0" y="299"/>
                  <a:pt x="0" y="263"/>
                  <a:pt x="22" y="241"/>
                </a:cubicBezTo>
                <a:close/>
              </a:path>
            </a:pathLst>
          </a:custGeom>
          <a:solidFill>
            <a:srgbClr val="F58573"/>
          </a:solidFill>
          <a:ln/>
          <a:effectLst/>
        </p:spPr>
        <p:style>
          <a:lnRef idx="0">
            <a:schemeClr val="accent5"/>
          </a:lnRef>
          <a:fillRef idx="3">
            <a:schemeClr val="accent5"/>
          </a:fillRef>
          <a:effectRef idx="3">
            <a:schemeClr val="accent5"/>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16" name="Freeform 7">
            <a:extLst>
              <a:ext uri="{FF2B5EF4-FFF2-40B4-BE49-F238E27FC236}">
                <a16:creationId xmlns:a16="http://schemas.microsoft.com/office/drawing/2014/main" id="{3367FEED-C076-C74C-A49E-A1B8D2CD01AF}"/>
              </a:ext>
            </a:extLst>
          </p:cNvPr>
          <p:cNvSpPr>
            <a:spLocks/>
          </p:cNvSpPr>
          <p:nvPr/>
        </p:nvSpPr>
        <p:spPr bwMode="auto">
          <a:xfrm>
            <a:off x="4270249" y="2469877"/>
            <a:ext cx="2165675" cy="2027783"/>
          </a:xfrm>
          <a:custGeom>
            <a:avLst/>
            <a:gdLst>
              <a:gd name="T0" fmla="*/ 23 w 562"/>
              <a:gd name="T1" fmla="*/ 285 h 525"/>
              <a:gd name="T2" fmla="*/ 241 w 562"/>
              <a:gd name="T3" fmla="*/ 503 h 525"/>
              <a:gd name="T4" fmla="*/ 321 w 562"/>
              <a:gd name="T5" fmla="*/ 503 h 525"/>
              <a:gd name="T6" fmla="*/ 540 w 562"/>
              <a:gd name="T7" fmla="*/ 285 h 525"/>
              <a:gd name="T8" fmla="*/ 540 w 562"/>
              <a:gd name="T9" fmla="*/ 204 h 525"/>
              <a:gd name="T10" fmla="*/ 402 w 562"/>
              <a:gd name="T11" fmla="*/ 66 h 525"/>
              <a:gd name="T12" fmla="*/ 161 w 562"/>
              <a:gd name="T13" fmla="*/ 66 h 525"/>
              <a:gd name="T14" fmla="*/ 23 w 562"/>
              <a:gd name="T15" fmla="*/ 204 h 525"/>
              <a:gd name="T16" fmla="*/ 23 w 562"/>
              <a:gd name="T17" fmla="*/ 28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2" h="525">
                <a:moveTo>
                  <a:pt x="23" y="285"/>
                </a:moveTo>
                <a:cubicBezTo>
                  <a:pt x="241" y="503"/>
                  <a:pt x="241" y="503"/>
                  <a:pt x="241" y="503"/>
                </a:cubicBezTo>
                <a:cubicBezTo>
                  <a:pt x="263" y="525"/>
                  <a:pt x="299" y="525"/>
                  <a:pt x="321" y="503"/>
                </a:cubicBezTo>
                <a:cubicBezTo>
                  <a:pt x="540" y="285"/>
                  <a:pt x="540" y="285"/>
                  <a:pt x="540" y="285"/>
                </a:cubicBezTo>
                <a:cubicBezTo>
                  <a:pt x="562" y="263"/>
                  <a:pt x="562" y="227"/>
                  <a:pt x="540" y="204"/>
                </a:cubicBezTo>
                <a:cubicBezTo>
                  <a:pt x="402" y="66"/>
                  <a:pt x="402" y="66"/>
                  <a:pt x="402" y="66"/>
                </a:cubicBezTo>
                <a:cubicBezTo>
                  <a:pt x="335" y="0"/>
                  <a:pt x="227" y="0"/>
                  <a:pt x="161" y="66"/>
                </a:cubicBezTo>
                <a:cubicBezTo>
                  <a:pt x="23" y="204"/>
                  <a:pt x="23" y="204"/>
                  <a:pt x="23" y="204"/>
                </a:cubicBezTo>
                <a:cubicBezTo>
                  <a:pt x="0" y="227"/>
                  <a:pt x="0" y="263"/>
                  <a:pt x="23" y="285"/>
                </a:cubicBezTo>
                <a:close/>
              </a:path>
            </a:pathLst>
          </a:custGeom>
          <a:solidFill>
            <a:schemeClr val="accent2"/>
          </a:solidFill>
          <a:ln/>
          <a:effectLst/>
        </p:spPr>
        <p:style>
          <a:lnRef idx="0">
            <a:schemeClr val="accent2"/>
          </a:lnRef>
          <a:fillRef idx="3">
            <a:schemeClr val="accent2"/>
          </a:fillRef>
          <a:effectRef idx="3">
            <a:schemeClr val="accent2"/>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22" name="Freeform 5">
            <a:extLst>
              <a:ext uri="{FF2B5EF4-FFF2-40B4-BE49-F238E27FC236}">
                <a16:creationId xmlns:a16="http://schemas.microsoft.com/office/drawing/2014/main" id="{A5190FBD-99A6-2147-9980-A4FAD4F207D1}"/>
              </a:ext>
            </a:extLst>
          </p:cNvPr>
          <p:cNvSpPr>
            <a:spLocks/>
          </p:cNvSpPr>
          <p:nvPr/>
        </p:nvSpPr>
        <p:spPr bwMode="auto">
          <a:xfrm>
            <a:off x="1869444" y="2469877"/>
            <a:ext cx="2165675" cy="2027783"/>
          </a:xfrm>
          <a:custGeom>
            <a:avLst/>
            <a:gdLst>
              <a:gd name="T0" fmla="*/ 22 w 562"/>
              <a:gd name="T1" fmla="*/ 285 h 525"/>
              <a:gd name="T2" fmla="*/ 241 w 562"/>
              <a:gd name="T3" fmla="*/ 503 h 525"/>
              <a:gd name="T4" fmla="*/ 321 w 562"/>
              <a:gd name="T5" fmla="*/ 503 h 525"/>
              <a:gd name="T6" fmla="*/ 540 w 562"/>
              <a:gd name="T7" fmla="*/ 285 h 525"/>
              <a:gd name="T8" fmla="*/ 540 w 562"/>
              <a:gd name="T9" fmla="*/ 204 h 525"/>
              <a:gd name="T10" fmla="*/ 401 w 562"/>
              <a:gd name="T11" fmla="*/ 66 h 525"/>
              <a:gd name="T12" fmla="*/ 160 w 562"/>
              <a:gd name="T13" fmla="*/ 66 h 525"/>
              <a:gd name="T14" fmla="*/ 22 w 562"/>
              <a:gd name="T15" fmla="*/ 204 h 525"/>
              <a:gd name="T16" fmla="*/ 22 w 562"/>
              <a:gd name="T17" fmla="*/ 28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2" h="525">
                <a:moveTo>
                  <a:pt x="22" y="285"/>
                </a:moveTo>
                <a:cubicBezTo>
                  <a:pt x="241" y="503"/>
                  <a:pt x="241" y="503"/>
                  <a:pt x="241" y="503"/>
                </a:cubicBezTo>
                <a:cubicBezTo>
                  <a:pt x="263" y="525"/>
                  <a:pt x="299" y="525"/>
                  <a:pt x="321" y="503"/>
                </a:cubicBezTo>
                <a:cubicBezTo>
                  <a:pt x="540" y="285"/>
                  <a:pt x="540" y="285"/>
                  <a:pt x="540" y="285"/>
                </a:cubicBezTo>
                <a:cubicBezTo>
                  <a:pt x="562" y="263"/>
                  <a:pt x="562" y="227"/>
                  <a:pt x="540" y="204"/>
                </a:cubicBezTo>
                <a:cubicBezTo>
                  <a:pt x="401" y="66"/>
                  <a:pt x="401" y="66"/>
                  <a:pt x="401" y="66"/>
                </a:cubicBezTo>
                <a:cubicBezTo>
                  <a:pt x="335" y="0"/>
                  <a:pt x="227" y="0"/>
                  <a:pt x="160" y="66"/>
                </a:cubicBezTo>
                <a:cubicBezTo>
                  <a:pt x="22" y="204"/>
                  <a:pt x="22" y="204"/>
                  <a:pt x="22" y="204"/>
                </a:cubicBezTo>
                <a:cubicBezTo>
                  <a:pt x="0" y="227"/>
                  <a:pt x="0" y="263"/>
                  <a:pt x="22" y="285"/>
                </a:cubicBezTo>
                <a:close/>
              </a:path>
            </a:pathLst>
          </a:custGeom>
          <a:solidFill>
            <a:schemeClr val="accent1"/>
          </a:solidFill>
          <a:ln/>
          <a:effectLst/>
        </p:spPr>
        <p:style>
          <a:lnRef idx="0">
            <a:schemeClr val="accent1"/>
          </a:lnRef>
          <a:fillRef idx="3">
            <a:schemeClr val="accent1"/>
          </a:fillRef>
          <a:effectRef idx="3">
            <a:schemeClr val="accent1"/>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25" name="Freeform 24">
            <a:extLst>
              <a:ext uri="{FF2B5EF4-FFF2-40B4-BE49-F238E27FC236}">
                <a16:creationId xmlns:a16="http://schemas.microsoft.com/office/drawing/2014/main" id="{341F9C60-4265-4747-957F-6478D7564995}"/>
              </a:ext>
            </a:extLst>
          </p:cNvPr>
          <p:cNvSpPr>
            <a:spLocks/>
          </p:cNvSpPr>
          <p:nvPr/>
        </p:nvSpPr>
        <p:spPr bwMode="auto">
          <a:xfrm>
            <a:off x="6674590" y="2469877"/>
            <a:ext cx="2165675" cy="2027783"/>
          </a:xfrm>
          <a:custGeom>
            <a:avLst/>
            <a:gdLst>
              <a:gd name="T0" fmla="*/ 22 w 562"/>
              <a:gd name="T1" fmla="*/ 285 h 525"/>
              <a:gd name="T2" fmla="*/ 241 w 562"/>
              <a:gd name="T3" fmla="*/ 503 h 525"/>
              <a:gd name="T4" fmla="*/ 321 w 562"/>
              <a:gd name="T5" fmla="*/ 503 h 525"/>
              <a:gd name="T6" fmla="*/ 540 w 562"/>
              <a:gd name="T7" fmla="*/ 285 h 525"/>
              <a:gd name="T8" fmla="*/ 540 w 562"/>
              <a:gd name="T9" fmla="*/ 204 h 525"/>
              <a:gd name="T10" fmla="*/ 401 w 562"/>
              <a:gd name="T11" fmla="*/ 66 h 525"/>
              <a:gd name="T12" fmla="*/ 161 w 562"/>
              <a:gd name="T13" fmla="*/ 66 h 525"/>
              <a:gd name="T14" fmla="*/ 22 w 562"/>
              <a:gd name="T15" fmla="*/ 204 h 525"/>
              <a:gd name="T16" fmla="*/ 22 w 562"/>
              <a:gd name="T17" fmla="*/ 28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2" h="525">
                <a:moveTo>
                  <a:pt x="22" y="285"/>
                </a:moveTo>
                <a:cubicBezTo>
                  <a:pt x="241" y="503"/>
                  <a:pt x="241" y="503"/>
                  <a:pt x="241" y="503"/>
                </a:cubicBezTo>
                <a:cubicBezTo>
                  <a:pt x="263" y="525"/>
                  <a:pt x="299" y="525"/>
                  <a:pt x="321" y="503"/>
                </a:cubicBezTo>
                <a:cubicBezTo>
                  <a:pt x="540" y="285"/>
                  <a:pt x="540" y="285"/>
                  <a:pt x="540" y="285"/>
                </a:cubicBezTo>
                <a:cubicBezTo>
                  <a:pt x="562" y="263"/>
                  <a:pt x="562" y="227"/>
                  <a:pt x="540" y="204"/>
                </a:cubicBezTo>
                <a:cubicBezTo>
                  <a:pt x="401" y="66"/>
                  <a:pt x="401" y="66"/>
                  <a:pt x="401" y="66"/>
                </a:cubicBezTo>
                <a:cubicBezTo>
                  <a:pt x="335" y="0"/>
                  <a:pt x="227" y="0"/>
                  <a:pt x="161" y="66"/>
                </a:cubicBezTo>
                <a:cubicBezTo>
                  <a:pt x="22" y="204"/>
                  <a:pt x="22" y="204"/>
                  <a:pt x="22" y="204"/>
                </a:cubicBezTo>
                <a:cubicBezTo>
                  <a:pt x="0" y="227"/>
                  <a:pt x="0" y="263"/>
                  <a:pt x="22" y="285"/>
                </a:cubicBezTo>
                <a:close/>
              </a:path>
            </a:pathLst>
          </a:custGeom>
          <a:solidFill>
            <a:srgbClr val="21B6C1"/>
          </a:solidFill>
          <a:ln/>
          <a:effectLst/>
        </p:spPr>
        <p:style>
          <a:lnRef idx="0">
            <a:schemeClr val="accent4"/>
          </a:lnRef>
          <a:fillRef idx="3">
            <a:schemeClr val="accent4"/>
          </a:fillRef>
          <a:effectRef idx="3">
            <a:schemeClr val="accent4"/>
          </a:effectRef>
          <a:fontRef idx="minor">
            <a:schemeClr val="lt1"/>
          </a:fontRef>
        </p:style>
        <p:txBody>
          <a:bodyPr vert="horz" wrap="square" lIns="91416" tIns="45708" rIns="91416" bIns="45708" numCol="1" anchor="t" anchorCtr="0" compatLnSpc="1">
            <a:prstTxWarp prst="textNoShape">
              <a:avLst/>
            </a:prstTxWarp>
          </a:bodyPr>
          <a:lstStyle/>
          <a:p>
            <a:endParaRPr lang="en-US" sz="3599">
              <a:latin typeface="Lato Light" panose="020F0502020204030203" pitchFamily="34" charset="0"/>
            </a:endParaRPr>
          </a:p>
        </p:txBody>
      </p:sp>
      <p:sp>
        <p:nvSpPr>
          <p:cNvPr id="33" name="Subtitle 2">
            <a:extLst>
              <a:ext uri="{FF2B5EF4-FFF2-40B4-BE49-F238E27FC236}">
                <a16:creationId xmlns:a16="http://schemas.microsoft.com/office/drawing/2014/main" id="{9CFD9302-7B83-5F49-B8B9-78797EC07BA7}"/>
              </a:ext>
            </a:extLst>
          </p:cNvPr>
          <p:cNvSpPr txBox="1">
            <a:spLocks/>
          </p:cNvSpPr>
          <p:nvPr/>
        </p:nvSpPr>
        <p:spPr>
          <a:xfrm>
            <a:off x="1024915" y="4067604"/>
            <a:ext cx="1430515" cy="1059042"/>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850"/>
              </a:lnSpc>
            </a:pPr>
            <a:r>
              <a:rPr lang="en-US" sz="13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What did you find interesting with the health atlas?</a:t>
            </a:r>
          </a:p>
        </p:txBody>
      </p:sp>
      <p:sp>
        <p:nvSpPr>
          <p:cNvPr id="36" name="Subtitle 2">
            <a:extLst>
              <a:ext uri="{FF2B5EF4-FFF2-40B4-BE49-F238E27FC236}">
                <a16:creationId xmlns:a16="http://schemas.microsoft.com/office/drawing/2014/main" id="{CA8F5C64-3BA5-1540-B8A6-1ABDAE669992}"/>
              </a:ext>
            </a:extLst>
          </p:cNvPr>
          <p:cNvSpPr txBox="1">
            <a:spLocks/>
          </p:cNvSpPr>
          <p:nvPr/>
        </p:nvSpPr>
        <p:spPr>
          <a:xfrm>
            <a:off x="3402306" y="4057665"/>
            <a:ext cx="1430515" cy="1059042"/>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850"/>
              </a:lnSpc>
            </a:pPr>
            <a:r>
              <a:rPr lang="en-US" sz="13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What did you find confusing about the health atlas?</a:t>
            </a:r>
          </a:p>
        </p:txBody>
      </p:sp>
      <p:sp>
        <p:nvSpPr>
          <p:cNvPr id="37" name="Subtitle 2">
            <a:extLst>
              <a:ext uri="{FF2B5EF4-FFF2-40B4-BE49-F238E27FC236}">
                <a16:creationId xmlns:a16="http://schemas.microsoft.com/office/drawing/2014/main" id="{2FFB7193-45C2-7F42-A563-0CF4534850BF}"/>
              </a:ext>
            </a:extLst>
          </p:cNvPr>
          <p:cNvSpPr txBox="1">
            <a:spLocks/>
          </p:cNvSpPr>
          <p:nvPr/>
        </p:nvSpPr>
        <p:spPr>
          <a:xfrm>
            <a:off x="5849003" y="4057665"/>
            <a:ext cx="1430515" cy="1302699"/>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850"/>
              </a:lnSpc>
            </a:pPr>
            <a:r>
              <a:rPr lang="en-US" sz="13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What types of data or tools could inform </a:t>
            </a:r>
            <a:r>
              <a:rPr lang="en-US" sz="1300" dirty="0" err="1">
                <a:solidFill>
                  <a:schemeClr val="bg1"/>
                </a:solidFill>
                <a:latin typeface="Lato Light" panose="020F0502020204030203" pitchFamily="34" charset="0"/>
                <a:ea typeface="Lato Light" panose="020F0502020204030203" pitchFamily="34" charset="0"/>
                <a:cs typeface="Mukta ExtraLight" panose="020B0000000000000000" pitchFamily="34" charset="77"/>
              </a:rPr>
              <a:t>VeggieRx</a:t>
            </a:r>
            <a:r>
              <a:rPr lang="en-US" sz="13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 programs?</a:t>
            </a:r>
          </a:p>
        </p:txBody>
      </p:sp>
      <p:sp>
        <p:nvSpPr>
          <p:cNvPr id="38" name="Subtitle 2">
            <a:extLst>
              <a:ext uri="{FF2B5EF4-FFF2-40B4-BE49-F238E27FC236}">
                <a16:creationId xmlns:a16="http://schemas.microsoft.com/office/drawing/2014/main" id="{E4B8FA8F-3D91-1242-A306-C6B48B53973E}"/>
              </a:ext>
            </a:extLst>
          </p:cNvPr>
          <p:cNvSpPr txBox="1">
            <a:spLocks/>
          </p:cNvSpPr>
          <p:nvPr/>
        </p:nvSpPr>
        <p:spPr>
          <a:xfrm>
            <a:off x="8181193" y="4057665"/>
            <a:ext cx="1559156" cy="1302699"/>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850"/>
              </a:lnSpc>
            </a:pPr>
            <a:r>
              <a:rPr lang="en-US" sz="13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How could CCDPH’s Epi Unit further assist </a:t>
            </a:r>
            <a:r>
              <a:rPr lang="en-US" sz="1300" dirty="0" err="1">
                <a:solidFill>
                  <a:schemeClr val="bg1"/>
                </a:solidFill>
                <a:latin typeface="Lato Light" panose="020F0502020204030203" pitchFamily="34" charset="0"/>
                <a:ea typeface="Lato Light" panose="020F0502020204030203" pitchFamily="34" charset="0"/>
                <a:cs typeface="Mukta ExtraLight" panose="020B0000000000000000" pitchFamily="34" charset="77"/>
              </a:rPr>
              <a:t>VeggieRx</a:t>
            </a:r>
            <a:r>
              <a:rPr lang="en-US" sz="1300" dirty="0">
                <a:solidFill>
                  <a:schemeClr val="bg1"/>
                </a:solidFill>
                <a:latin typeface="Lato Light" panose="020F0502020204030203" pitchFamily="34" charset="0"/>
                <a:ea typeface="Lato Light" panose="020F0502020204030203" pitchFamily="34" charset="0"/>
                <a:cs typeface="Mukta ExtraLight" panose="020B0000000000000000" pitchFamily="34" charset="77"/>
              </a:rPr>
              <a:t> with the atlas?</a:t>
            </a:r>
          </a:p>
        </p:txBody>
      </p:sp>
      <p:pic>
        <p:nvPicPr>
          <p:cNvPr id="5" name="Graphic 4" descr="Users outline">
            <a:extLst>
              <a:ext uri="{FF2B5EF4-FFF2-40B4-BE49-F238E27FC236}">
                <a16:creationId xmlns:a16="http://schemas.microsoft.com/office/drawing/2014/main" id="{0C433A7A-2BB4-BB06-2F02-7FF3EE9C958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726631" y="2955562"/>
            <a:ext cx="946875" cy="946875"/>
          </a:xfrm>
          <a:prstGeom prst="rect">
            <a:avLst/>
          </a:prstGeom>
        </p:spPr>
      </p:pic>
      <p:sp>
        <p:nvSpPr>
          <p:cNvPr id="23" name="TextBox 22">
            <a:extLst>
              <a:ext uri="{FF2B5EF4-FFF2-40B4-BE49-F238E27FC236}">
                <a16:creationId xmlns:a16="http://schemas.microsoft.com/office/drawing/2014/main" id="{EE3F265E-36D4-60CD-B321-5C5D4B15B19B}"/>
              </a:ext>
            </a:extLst>
          </p:cNvPr>
          <p:cNvSpPr txBox="1"/>
          <p:nvPr/>
        </p:nvSpPr>
        <p:spPr>
          <a:xfrm>
            <a:off x="0" y="405907"/>
            <a:ext cx="12192000" cy="584775"/>
          </a:xfrm>
          <a:prstGeom prst="rect">
            <a:avLst/>
          </a:prstGeom>
          <a:noFill/>
        </p:spPr>
        <p:txBody>
          <a:bodyPr wrap="square" lIns="91440" tIns="45720" rIns="91440" bIns="45720"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nSpc>
                <a:spcPct val="100000"/>
              </a:lnSpc>
            </a:pPr>
            <a:r>
              <a:rPr lang="en-US" sz="3200" b="1" spc="600" dirty="0">
                <a:latin typeface="Bebas Neue"/>
              </a:rPr>
              <a:t>CO-DESIGNING PUBLIC HEALTH DATA ACCESS &amp; AWARENESS</a:t>
            </a:r>
            <a:endParaRPr lang="en-US" sz="3200" b="1" spc="600" dirty="0">
              <a:latin typeface="Bebas Neue" pitchFamily="2" charset="0"/>
            </a:endParaRPr>
          </a:p>
        </p:txBody>
      </p:sp>
      <p:sp>
        <p:nvSpPr>
          <p:cNvPr id="27" name="TextBox 26">
            <a:extLst>
              <a:ext uri="{FF2B5EF4-FFF2-40B4-BE49-F238E27FC236}">
                <a16:creationId xmlns:a16="http://schemas.microsoft.com/office/drawing/2014/main" id="{321018A4-277E-DDF9-29AE-7A22BB5ACBB6}"/>
              </a:ext>
            </a:extLst>
          </p:cNvPr>
          <p:cNvSpPr txBox="1"/>
          <p:nvPr/>
        </p:nvSpPr>
        <p:spPr>
          <a:xfrm>
            <a:off x="46892" y="1364212"/>
            <a:ext cx="12192000" cy="617477"/>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CCDPH aims to work with </a:t>
            </a:r>
            <a:r>
              <a:rPr lang="en-US" sz="1500" spc="-60" dirty="0" err="1">
                <a:latin typeface="Poppins" panose="00000500000000000000" pitchFamily="2" charset="0"/>
                <a:cs typeface="Poppins" panose="00000500000000000000" pitchFamily="2" charset="0"/>
              </a:rPr>
              <a:t>VeggieRx</a:t>
            </a:r>
            <a:r>
              <a:rPr lang="en-US" sz="1500" spc="-60" dirty="0">
                <a:latin typeface="Poppins" panose="00000500000000000000" pitchFamily="2" charset="0"/>
                <a:cs typeface="Poppins" panose="00000500000000000000" pitchFamily="2" charset="0"/>
              </a:rPr>
              <a:t> to co-design the platform to improve its functionality and usability</a:t>
            </a:r>
          </a:p>
          <a:p>
            <a:pPr algn="ctr">
              <a:lnSpc>
                <a:spcPts val="2100"/>
              </a:lnSpc>
            </a:pPr>
            <a:r>
              <a:rPr lang="en-US" sz="1500" spc="-60" dirty="0">
                <a:latin typeface="Poppins" panose="00000500000000000000" pitchFamily="2" charset="0"/>
                <a:cs typeface="Poppins" panose="00000500000000000000" pitchFamily="2" charset="0"/>
              </a:rPr>
              <a:t>(e.g., adding and enriching datasets, tools and documentation)</a:t>
            </a:r>
          </a:p>
        </p:txBody>
      </p:sp>
      <p:sp>
        <p:nvSpPr>
          <p:cNvPr id="32" name="Freeform 986">
            <a:extLst>
              <a:ext uri="{FF2B5EF4-FFF2-40B4-BE49-F238E27FC236}">
                <a16:creationId xmlns:a16="http://schemas.microsoft.com/office/drawing/2014/main" id="{93EC03E3-226E-E7EC-7A88-2B0B96325435}"/>
              </a:ext>
            </a:extLst>
          </p:cNvPr>
          <p:cNvSpPr>
            <a:spLocks noChangeAspect="1" noChangeArrowheads="1"/>
          </p:cNvSpPr>
          <p:nvPr/>
        </p:nvSpPr>
        <p:spPr bwMode="auto">
          <a:xfrm>
            <a:off x="2465369" y="3072354"/>
            <a:ext cx="820439" cy="820439"/>
          </a:xfrm>
          <a:custGeom>
            <a:avLst/>
            <a:gdLst>
              <a:gd name="T0" fmla="*/ 46297 w 285390"/>
              <a:gd name="T1" fmla="*/ 240173 h 285390"/>
              <a:gd name="T2" fmla="*/ 108588 w 285390"/>
              <a:gd name="T3" fmla="*/ 237734 h 285390"/>
              <a:gd name="T4" fmla="*/ 68154 w 285390"/>
              <a:gd name="T5" fmla="*/ 246924 h 285390"/>
              <a:gd name="T6" fmla="*/ 68169 w 285390"/>
              <a:gd name="T7" fmla="*/ 209014 h 285390"/>
              <a:gd name="T8" fmla="*/ 126123 w 285390"/>
              <a:gd name="T9" fmla="*/ 218205 h 285390"/>
              <a:gd name="T10" fmla="*/ 68169 w 285390"/>
              <a:gd name="T11" fmla="*/ 209014 h 285390"/>
              <a:gd name="T12" fmla="*/ 49098 w 285390"/>
              <a:gd name="T13" fmla="*/ 213609 h 285390"/>
              <a:gd name="T14" fmla="*/ 28719 w 285390"/>
              <a:gd name="T15" fmla="*/ 213609 h 285390"/>
              <a:gd name="T16" fmla="*/ 254566 w 285390"/>
              <a:gd name="T17" fmla="*/ 206242 h 285390"/>
              <a:gd name="T18" fmla="*/ 219688 w 285390"/>
              <a:gd name="T19" fmla="*/ 235834 h 285390"/>
              <a:gd name="T20" fmla="*/ 161081 w 285390"/>
              <a:gd name="T21" fmla="*/ 261819 h 285390"/>
              <a:gd name="T22" fmla="*/ 154968 w 285390"/>
              <a:gd name="T23" fmla="*/ 255684 h 285390"/>
              <a:gd name="T24" fmla="*/ 212497 w 285390"/>
              <a:gd name="T25" fmla="*/ 229699 h 285390"/>
              <a:gd name="T26" fmla="*/ 249173 w 285390"/>
              <a:gd name="T27" fmla="*/ 202993 h 285390"/>
              <a:gd name="T28" fmla="*/ 112921 w 285390"/>
              <a:gd name="T29" fmla="*/ 185273 h 285390"/>
              <a:gd name="T30" fmla="*/ 63820 w 285390"/>
              <a:gd name="T31" fmla="*/ 185273 h 285390"/>
              <a:gd name="T32" fmla="*/ 44729 w 285390"/>
              <a:gd name="T33" fmla="*/ 180295 h 285390"/>
              <a:gd name="T34" fmla="*/ 33087 w 285390"/>
              <a:gd name="T35" fmla="*/ 189485 h 285390"/>
              <a:gd name="T36" fmla="*/ 227958 w 285390"/>
              <a:gd name="T37" fmla="*/ 170722 h 285390"/>
              <a:gd name="T38" fmla="*/ 249531 w 285390"/>
              <a:gd name="T39" fmla="*/ 184713 h 285390"/>
              <a:gd name="T40" fmla="*/ 195958 w 285390"/>
              <a:gd name="T41" fmla="*/ 206069 h 285390"/>
              <a:gd name="T42" fmla="*/ 157845 w 285390"/>
              <a:gd name="T43" fmla="*/ 213433 h 285390"/>
              <a:gd name="T44" fmla="*/ 178699 w 285390"/>
              <a:gd name="T45" fmla="*/ 186554 h 285390"/>
              <a:gd name="T46" fmla="*/ 224363 w 285390"/>
              <a:gd name="T47" fmla="*/ 171826 h 285390"/>
              <a:gd name="T48" fmla="*/ 126123 w 285390"/>
              <a:gd name="T49" fmla="*/ 149979 h 285390"/>
              <a:gd name="T50" fmla="*/ 68169 w 285390"/>
              <a:gd name="T51" fmla="*/ 159185 h 285390"/>
              <a:gd name="T52" fmla="*/ 33087 w 285390"/>
              <a:gd name="T53" fmla="*/ 149979 h 285390"/>
              <a:gd name="T54" fmla="*/ 44729 w 285390"/>
              <a:gd name="T55" fmla="*/ 159185 h 285390"/>
              <a:gd name="T56" fmla="*/ 33087 w 285390"/>
              <a:gd name="T57" fmla="*/ 149979 h 285390"/>
              <a:gd name="T58" fmla="*/ 128881 w 285390"/>
              <a:gd name="T59" fmla="*/ 127451 h 285390"/>
              <a:gd name="T60" fmla="*/ 86158 w 285390"/>
              <a:gd name="T61" fmla="*/ 127451 h 285390"/>
              <a:gd name="T62" fmla="*/ 67170 w 285390"/>
              <a:gd name="T63" fmla="*/ 122856 h 285390"/>
              <a:gd name="T64" fmla="*/ 32992 w 285390"/>
              <a:gd name="T65" fmla="*/ 132046 h 285390"/>
              <a:gd name="T66" fmla="*/ 206400 w 285390"/>
              <a:gd name="T67" fmla="*/ 118389 h 285390"/>
              <a:gd name="T68" fmla="*/ 245870 w 285390"/>
              <a:gd name="T69" fmla="*/ 118389 h 285390"/>
              <a:gd name="T70" fmla="*/ 126123 w 285390"/>
              <a:gd name="T71" fmla="*/ 92540 h 285390"/>
              <a:gd name="T72" fmla="*/ 68169 w 285390"/>
              <a:gd name="T73" fmla="*/ 101731 h 285390"/>
              <a:gd name="T74" fmla="*/ 33087 w 285390"/>
              <a:gd name="T75" fmla="*/ 92540 h 285390"/>
              <a:gd name="T76" fmla="*/ 44729 w 285390"/>
              <a:gd name="T77" fmla="*/ 101731 h 285390"/>
              <a:gd name="T78" fmla="*/ 33087 w 285390"/>
              <a:gd name="T79" fmla="*/ 92540 h 285390"/>
              <a:gd name="T80" fmla="*/ 245870 w 285390"/>
              <a:gd name="T81" fmla="*/ 109772 h 285390"/>
              <a:gd name="T82" fmla="*/ 162223 w 285390"/>
              <a:gd name="T83" fmla="*/ 114080 h 285390"/>
              <a:gd name="T84" fmla="*/ 199520 w 285390"/>
              <a:gd name="T85" fmla="*/ 72436 h 285390"/>
              <a:gd name="T86" fmla="*/ 204227 w 285390"/>
              <a:gd name="T87" fmla="*/ 163981 h 285390"/>
              <a:gd name="T88" fmla="*/ 68169 w 285390"/>
              <a:gd name="T89" fmla="*/ 63820 h 285390"/>
              <a:gd name="T90" fmla="*/ 126123 w 285390"/>
              <a:gd name="T91" fmla="*/ 73012 h 285390"/>
              <a:gd name="T92" fmla="*/ 68169 w 285390"/>
              <a:gd name="T93" fmla="*/ 63820 h 285390"/>
              <a:gd name="T94" fmla="*/ 49098 w 285390"/>
              <a:gd name="T95" fmla="*/ 68416 h 285390"/>
              <a:gd name="T96" fmla="*/ 28719 w 285390"/>
              <a:gd name="T97" fmla="*/ 68416 h 285390"/>
              <a:gd name="T98" fmla="*/ 213853 w 285390"/>
              <a:gd name="T99" fmla="*/ 35101 h 285390"/>
              <a:gd name="T100" fmla="*/ 168708 w 285390"/>
              <a:gd name="T101" fmla="*/ 44293 h 285390"/>
              <a:gd name="T102" fmla="*/ 72920 w 285390"/>
              <a:gd name="T103" fmla="*/ 35101 h 285390"/>
              <a:gd name="T104" fmla="*/ 143352 w 285390"/>
              <a:gd name="T105" fmla="*/ 44293 h 285390"/>
              <a:gd name="T106" fmla="*/ 72920 w 285390"/>
              <a:gd name="T107" fmla="*/ 35101 h 285390"/>
              <a:gd name="T108" fmla="*/ 50640 w 285390"/>
              <a:gd name="T109" fmla="*/ 231853 h 285390"/>
              <a:gd name="T110" fmla="*/ 278152 w 285390"/>
              <a:gd name="T111" fmla="*/ 278152 h 285390"/>
              <a:gd name="T112" fmla="*/ 4338 w 285390"/>
              <a:gd name="T113" fmla="*/ 0 h 285390"/>
              <a:gd name="T114" fmla="*/ 286832 w 285390"/>
              <a:gd name="T115" fmla="*/ 282493 h 285390"/>
              <a:gd name="T116" fmla="*/ 47384 w 285390"/>
              <a:gd name="T117" fmla="*/ 285387 h 285390"/>
              <a:gd name="T118" fmla="*/ 0 w 285390"/>
              <a:gd name="T119" fmla="*/ 4702 h 28539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85390" h="285390">
                <a:moveTo>
                  <a:pt x="14755" y="238965"/>
                </a:moveTo>
                <a:lnTo>
                  <a:pt x="46065" y="270635"/>
                </a:lnTo>
                <a:lnTo>
                  <a:pt x="46065" y="238965"/>
                </a:lnTo>
                <a:lnTo>
                  <a:pt x="14755" y="238965"/>
                </a:lnTo>
                <a:close/>
                <a:moveTo>
                  <a:pt x="67810" y="236538"/>
                </a:moveTo>
                <a:lnTo>
                  <a:pt x="108042" y="236538"/>
                </a:lnTo>
                <a:cubicBezTo>
                  <a:pt x="110556" y="236538"/>
                  <a:pt x="112353" y="238443"/>
                  <a:pt x="112353" y="240729"/>
                </a:cubicBezTo>
                <a:cubicBezTo>
                  <a:pt x="112353" y="243777"/>
                  <a:pt x="110556" y="245682"/>
                  <a:pt x="108042" y="245682"/>
                </a:cubicBezTo>
                <a:lnTo>
                  <a:pt x="67810" y="245682"/>
                </a:lnTo>
                <a:cubicBezTo>
                  <a:pt x="65296" y="245682"/>
                  <a:pt x="63500" y="243777"/>
                  <a:pt x="63500" y="240729"/>
                </a:cubicBezTo>
                <a:cubicBezTo>
                  <a:pt x="63500" y="238443"/>
                  <a:pt x="65296" y="236538"/>
                  <a:pt x="67810" y="236538"/>
                </a:cubicBezTo>
                <a:close/>
                <a:moveTo>
                  <a:pt x="67825" y="207963"/>
                </a:moveTo>
                <a:lnTo>
                  <a:pt x="125489" y="207963"/>
                </a:lnTo>
                <a:cubicBezTo>
                  <a:pt x="128012" y="207963"/>
                  <a:pt x="129814" y="210249"/>
                  <a:pt x="129814" y="212535"/>
                </a:cubicBezTo>
                <a:cubicBezTo>
                  <a:pt x="129814" y="215202"/>
                  <a:pt x="128012" y="217107"/>
                  <a:pt x="125489" y="217107"/>
                </a:cubicBezTo>
                <a:lnTo>
                  <a:pt x="67825" y="217107"/>
                </a:lnTo>
                <a:cubicBezTo>
                  <a:pt x="65302" y="217107"/>
                  <a:pt x="63500" y="215202"/>
                  <a:pt x="63500" y="212535"/>
                </a:cubicBezTo>
                <a:cubicBezTo>
                  <a:pt x="63500" y="210249"/>
                  <a:pt x="65302" y="207963"/>
                  <a:pt x="67825" y="207963"/>
                </a:cubicBezTo>
                <a:close/>
                <a:moveTo>
                  <a:pt x="32919" y="207963"/>
                </a:moveTo>
                <a:lnTo>
                  <a:pt x="44505" y="207963"/>
                </a:lnTo>
                <a:cubicBezTo>
                  <a:pt x="47039" y="207963"/>
                  <a:pt x="48850" y="210249"/>
                  <a:pt x="48850" y="212535"/>
                </a:cubicBezTo>
                <a:cubicBezTo>
                  <a:pt x="48850" y="215202"/>
                  <a:pt x="47039" y="217107"/>
                  <a:pt x="44505" y="217107"/>
                </a:cubicBezTo>
                <a:lnTo>
                  <a:pt x="32919" y="217107"/>
                </a:lnTo>
                <a:cubicBezTo>
                  <a:pt x="30385" y="217107"/>
                  <a:pt x="28575" y="215202"/>
                  <a:pt x="28575" y="212535"/>
                </a:cubicBezTo>
                <a:cubicBezTo>
                  <a:pt x="28575" y="210249"/>
                  <a:pt x="30385" y="207963"/>
                  <a:pt x="32919" y="207963"/>
                </a:cubicBezTo>
                <a:close/>
                <a:moveTo>
                  <a:pt x="247919" y="201972"/>
                </a:moveTo>
                <a:cubicBezTo>
                  <a:pt x="250065" y="201613"/>
                  <a:pt x="252569" y="203049"/>
                  <a:pt x="253285" y="205204"/>
                </a:cubicBezTo>
                <a:cubicBezTo>
                  <a:pt x="253642" y="207717"/>
                  <a:pt x="252212" y="210231"/>
                  <a:pt x="249707" y="210590"/>
                </a:cubicBezTo>
                <a:lnTo>
                  <a:pt x="223592" y="216335"/>
                </a:lnTo>
                <a:lnTo>
                  <a:pt x="218583" y="234648"/>
                </a:lnTo>
                <a:cubicBezTo>
                  <a:pt x="218226" y="237162"/>
                  <a:pt x="216079" y="238239"/>
                  <a:pt x="213575" y="237880"/>
                </a:cubicBezTo>
                <a:lnTo>
                  <a:pt x="187459" y="232135"/>
                </a:lnTo>
                <a:lnTo>
                  <a:pt x="160271" y="260502"/>
                </a:lnTo>
                <a:cubicBezTo>
                  <a:pt x="159555" y="261220"/>
                  <a:pt x="158482" y="261579"/>
                  <a:pt x="157051" y="261579"/>
                </a:cubicBezTo>
                <a:cubicBezTo>
                  <a:pt x="155978" y="261579"/>
                  <a:pt x="154904" y="261220"/>
                  <a:pt x="154189" y="260502"/>
                </a:cubicBezTo>
                <a:cubicBezTo>
                  <a:pt x="152400" y="259066"/>
                  <a:pt x="152400" y="256193"/>
                  <a:pt x="154189" y="254398"/>
                </a:cubicBezTo>
                <a:lnTo>
                  <a:pt x="183166" y="224235"/>
                </a:lnTo>
                <a:cubicBezTo>
                  <a:pt x="183882" y="223158"/>
                  <a:pt x="185313" y="222799"/>
                  <a:pt x="187102" y="222799"/>
                </a:cubicBezTo>
                <a:lnTo>
                  <a:pt x="211428" y="228544"/>
                </a:lnTo>
                <a:lnTo>
                  <a:pt x="216079" y="211667"/>
                </a:lnTo>
                <a:cubicBezTo>
                  <a:pt x="216437" y="210231"/>
                  <a:pt x="217868" y="208795"/>
                  <a:pt x="219299" y="208436"/>
                </a:cubicBezTo>
                <a:lnTo>
                  <a:pt x="247919" y="201972"/>
                </a:lnTo>
                <a:close/>
                <a:moveTo>
                  <a:pt x="67810" y="179388"/>
                </a:moveTo>
                <a:lnTo>
                  <a:pt x="108042" y="179388"/>
                </a:lnTo>
                <a:cubicBezTo>
                  <a:pt x="110556" y="179388"/>
                  <a:pt x="112353" y="181674"/>
                  <a:pt x="112353" y="184341"/>
                </a:cubicBezTo>
                <a:cubicBezTo>
                  <a:pt x="112353" y="186627"/>
                  <a:pt x="110556" y="188532"/>
                  <a:pt x="108042" y="188532"/>
                </a:cubicBezTo>
                <a:lnTo>
                  <a:pt x="67810" y="188532"/>
                </a:lnTo>
                <a:cubicBezTo>
                  <a:pt x="65296" y="188532"/>
                  <a:pt x="63500" y="186627"/>
                  <a:pt x="63500" y="184341"/>
                </a:cubicBezTo>
                <a:cubicBezTo>
                  <a:pt x="63500" y="181674"/>
                  <a:pt x="65296" y="179388"/>
                  <a:pt x="67810" y="179388"/>
                </a:cubicBezTo>
                <a:close/>
                <a:moveTo>
                  <a:pt x="32919" y="179388"/>
                </a:moveTo>
                <a:lnTo>
                  <a:pt x="44505" y="179388"/>
                </a:lnTo>
                <a:cubicBezTo>
                  <a:pt x="47039" y="179388"/>
                  <a:pt x="48850" y="181674"/>
                  <a:pt x="48850" y="184341"/>
                </a:cubicBezTo>
                <a:cubicBezTo>
                  <a:pt x="48850" y="186627"/>
                  <a:pt x="47039" y="188532"/>
                  <a:pt x="44505" y="188532"/>
                </a:cubicBezTo>
                <a:lnTo>
                  <a:pt x="32919" y="188532"/>
                </a:lnTo>
                <a:cubicBezTo>
                  <a:pt x="30385" y="188532"/>
                  <a:pt x="28575" y="186627"/>
                  <a:pt x="28575" y="184341"/>
                </a:cubicBezTo>
                <a:cubicBezTo>
                  <a:pt x="28575" y="181674"/>
                  <a:pt x="30385" y="179388"/>
                  <a:pt x="32919" y="179388"/>
                </a:cubicBezTo>
                <a:close/>
                <a:moveTo>
                  <a:pt x="226812" y="169863"/>
                </a:moveTo>
                <a:lnTo>
                  <a:pt x="249707" y="174992"/>
                </a:lnTo>
                <a:cubicBezTo>
                  <a:pt x="252212" y="175358"/>
                  <a:pt x="253642" y="177922"/>
                  <a:pt x="253285" y="180120"/>
                </a:cubicBezTo>
                <a:cubicBezTo>
                  <a:pt x="252569" y="182685"/>
                  <a:pt x="250065" y="184150"/>
                  <a:pt x="248276" y="183784"/>
                </a:cubicBezTo>
                <a:lnTo>
                  <a:pt x="227169" y="179021"/>
                </a:lnTo>
                <a:lnTo>
                  <a:pt x="200338" y="204666"/>
                </a:lnTo>
                <a:cubicBezTo>
                  <a:pt x="198907" y="206131"/>
                  <a:pt x="196761" y="206131"/>
                  <a:pt x="194972" y="205032"/>
                </a:cubicBezTo>
                <a:lnTo>
                  <a:pt x="180304" y="194408"/>
                </a:lnTo>
                <a:lnTo>
                  <a:pt x="159913" y="211626"/>
                </a:lnTo>
                <a:cubicBezTo>
                  <a:pt x="158840" y="211992"/>
                  <a:pt x="158124" y="212359"/>
                  <a:pt x="157051" y="212359"/>
                </a:cubicBezTo>
                <a:cubicBezTo>
                  <a:pt x="155978" y="212359"/>
                  <a:pt x="154904" y="211992"/>
                  <a:pt x="153831" y="210893"/>
                </a:cubicBezTo>
                <a:cubicBezTo>
                  <a:pt x="152400" y="208695"/>
                  <a:pt x="152758" y="206131"/>
                  <a:pt x="154547" y="204666"/>
                </a:cubicBezTo>
                <a:lnTo>
                  <a:pt x="177800" y="185616"/>
                </a:lnTo>
                <a:cubicBezTo>
                  <a:pt x="179231" y="184517"/>
                  <a:pt x="181378" y="184150"/>
                  <a:pt x="182809" y="185616"/>
                </a:cubicBezTo>
                <a:lnTo>
                  <a:pt x="197119" y="195873"/>
                </a:lnTo>
                <a:lnTo>
                  <a:pt x="223234" y="170962"/>
                </a:lnTo>
                <a:cubicBezTo>
                  <a:pt x="224307" y="169863"/>
                  <a:pt x="225738" y="169863"/>
                  <a:pt x="226812" y="169863"/>
                </a:cubicBezTo>
                <a:close/>
                <a:moveTo>
                  <a:pt x="67825" y="149225"/>
                </a:moveTo>
                <a:lnTo>
                  <a:pt x="125489" y="149225"/>
                </a:lnTo>
                <a:cubicBezTo>
                  <a:pt x="128012" y="149225"/>
                  <a:pt x="129814" y="151423"/>
                  <a:pt x="129814" y="153621"/>
                </a:cubicBezTo>
                <a:cubicBezTo>
                  <a:pt x="129814" y="156185"/>
                  <a:pt x="128012" y="158384"/>
                  <a:pt x="125489" y="158384"/>
                </a:cubicBezTo>
                <a:lnTo>
                  <a:pt x="67825" y="158384"/>
                </a:lnTo>
                <a:cubicBezTo>
                  <a:pt x="65302" y="158384"/>
                  <a:pt x="63500" y="156185"/>
                  <a:pt x="63500" y="153621"/>
                </a:cubicBezTo>
                <a:cubicBezTo>
                  <a:pt x="63500" y="151423"/>
                  <a:pt x="65302" y="149225"/>
                  <a:pt x="67825" y="149225"/>
                </a:cubicBezTo>
                <a:close/>
                <a:moveTo>
                  <a:pt x="32919" y="149225"/>
                </a:moveTo>
                <a:lnTo>
                  <a:pt x="44505" y="149225"/>
                </a:lnTo>
                <a:cubicBezTo>
                  <a:pt x="47039" y="149225"/>
                  <a:pt x="48850" y="151423"/>
                  <a:pt x="48850" y="153621"/>
                </a:cubicBezTo>
                <a:cubicBezTo>
                  <a:pt x="48850" y="156185"/>
                  <a:pt x="47039" y="158384"/>
                  <a:pt x="44505" y="158384"/>
                </a:cubicBezTo>
                <a:lnTo>
                  <a:pt x="32919" y="158384"/>
                </a:lnTo>
                <a:cubicBezTo>
                  <a:pt x="30385" y="158384"/>
                  <a:pt x="28575" y="156185"/>
                  <a:pt x="28575" y="153621"/>
                </a:cubicBezTo>
                <a:cubicBezTo>
                  <a:pt x="28575" y="151423"/>
                  <a:pt x="30385" y="149225"/>
                  <a:pt x="32919" y="149225"/>
                </a:cubicBezTo>
                <a:close/>
                <a:moveTo>
                  <a:pt x="89976" y="122238"/>
                </a:moveTo>
                <a:lnTo>
                  <a:pt x="123982" y="122238"/>
                </a:lnTo>
                <a:cubicBezTo>
                  <a:pt x="126461" y="122238"/>
                  <a:pt x="128233" y="124143"/>
                  <a:pt x="128233" y="126810"/>
                </a:cubicBezTo>
                <a:cubicBezTo>
                  <a:pt x="128233" y="129477"/>
                  <a:pt x="126461" y="131382"/>
                  <a:pt x="123982" y="131382"/>
                </a:cubicBezTo>
                <a:lnTo>
                  <a:pt x="89976" y="131382"/>
                </a:lnTo>
                <a:cubicBezTo>
                  <a:pt x="87850" y="131382"/>
                  <a:pt x="85725" y="129477"/>
                  <a:pt x="85725" y="126810"/>
                </a:cubicBezTo>
                <a:cubicBezTo>
                  <a:pt x="85725" y="124143"/>
                  <a:pt x="87850" y="122238"/>
                  <a:pt x="89976" y="122238"/>
                </a:cubicBezTo>
                <a:close/>
                <a:moveTo>
                  <a:pt x="32826" y="122238"/>
                </a:moveTo>
                <a:lnTo>
                  <a:pt x="66832" y="122238"/>
                </a:lnTo>
                <a:cubicBezTo>
                  <a:pt x="69311" y="122238"/>
                  <a:pt x="71083" y="124143"/>
                  <a:pt x="71083" y="126810"/>
                </a:cubicBezTo>
                <a:cubicBezTo>
                  <a:pt x="71083" y="129477"/>
                  <a:pt x="69311" y="131382"/>
                  <a:pt x="66832" y="131382"/>
                </a:cubicBezTo>
                <a:lnTo>
                  <a:pt x="32826" y="131382"/>
                </a:lnTo>
                <a:cubicBezTo>
                  <a:pt x="30346" y="131382"/>
                  <a:pt x="28575" y="129477"/>
                  <a:pt x="28575" y="126810"/>
                </a:cubicBezTo>
                <a:cubicBezTo>
                  <a:pt x="28575" y="124143"/>
                  <a:pt x="30346" y="122238"/>
                  <a:pt x="32826" y="122238"/>
                </a:cubicBezTo>
                <a:close/>
                <a:moveTo>
                  <a:pt x="205362" y="117793"/>
                </a:moveTo>
                <a:lnTo>
                  <a:pt x="180863" y="148154"/>
                </a:lnTo>
                <a:cubicBezTo>
                  <a:pt x="186987" y="152083"/>
                  <a:pt x="194914" y="154583"/>
                  <a:pt x="203200" y="154583"/>
                </a:cubicBezTo>
                <a:cubicBezTo>
                  <a:pt x="224817" y="154583"/>
                  <a:pt x="242471" y="138510"/>
                  <a:pt x="244633" y="117793"/>
                </a:cubicBezTo>
                <a:lnTo>
                  <a:pt x="205362" y="117793"/>
                </a:lnTo>
                <a:close/>
                <a:moveTo>
                  <a:pt x="67825" y="92075"/>
                </a:moveTo>
                <a:lnTo>
                  <a:pt x="125489" y="92075"/>
                </a:lnTo>
                <a:cubicBezTo>
                  <a:pt x="128012" y="92075"/>
                  <a:pt x="129814" y="93980"/>
                  <a:pt x="129814" y="96647"/>
                </a:cubicBezTo>
                <a:cubicBezTo>
                  <a:pt x="129814" y="99314"/>
                  <a:pt x="128012" y="101219"/>
                  <a:pt x="125489" y="101219"/>
                </a:cubicBezTo>
                <a:lnTo>
                  <a:pt x="67825" y="101219"/>
                </a:lnTo>
                <a:cubicBezTo>
                  <a:pt x="65302" y="101219"/>
                  <a:pt x="63500" y="99314"/>
                  <a:pt x="63500" y="96647"/>
                </a:cubicBezTo>
                <a:cubicBezTo>
                  <a:pt x="63500" y="93980"/>
                  <a:pt x="65302" y="92075"/>
                  <a:pt x="67825" y="92075"/>
                </a:cubicBezTo>
                <a:close/>
                <a:moveTo>
                  <a:pt x="32919" y="92075"/>
                </a:moveTo>
                <a:lnTo>
                  <a:pt x="44505" y="92075"/>
                </a:lnTo>
                <a:cubicBezTo>
                  <a:pt x="47039" y="92075"/>
                  <a:pt x="48850" y="93980"/>
                  <a:pt x="48850" y="96647"/>
                </a:cubicBezTo>
                <a:cubicBezTo>
                  <a:pt x="48850" y="99314"/>
                  <a:pt x="47039" y="101219"/>
                  <a:pt x="44505" y="101219"/>
                </a:cubicBezTo>
                <a:lnTo>
                  <a:pt x="32919" y="101219"/>
                </a:lnTo>
                <a:cubicBezTo>
                  <a:pt x="30385" y="101219"/>
                  <a:pt x="28575" y="99314"/>
                  <a:pt x="28575" y="96647"/>
                </a:cubicBezTo>
                <a:cubicBezTo>
                  <a:pt x="28575" y="93980"/>
                  <a:pt x="30385" y="92075"/>
                  <a:pt x="32919" y="92075"/>
                </a:cubicBezTo>
                <a:close/>
                <a:moveTo>
                  <a:pt x="207524" y="72072"/>
                </a:moveTo>
                <a:lnTo>
                  <a:pt x="207524" y="109220"/>
                </a:lnTo>
                <a:lnTo>
                  <a:pt x="244633" y="109220"/>
                </a:lnTo>
                <a:cubicBezTo>
                  <a:pt x="242831" y="89932"/>
                  <a:pt x="226979" y="74216"/>
                  <a:pt x="207524" y="72072"/>
                </a:cubicBezTo>
                <a:close/>
                <a:moveTo>
                  <a:pt x="198517" y="72072"/>
                </a:moveTo>
                <a:cubicBezTo>
                  <a:pt x="177620" y="74573"/>
                  <a:pt x="161407" y="92075"/>
                  <a:pt x="161407" y="113506"/>
                </a:cubicBezTo>
                <a:cubicBezTo>
                  <a:pt x="161407" y="124936"/>
                  <a:pt x="166091" y="135652"/>
                  <a:pt x="173657" y="143153"/>
                </a:cubicBezTo>
                <a:lnTo>
                  <a:pt x="198517" y="112078"/>
                </a:lnTo>
                <a:lnTo>
                  <a:pt x="198517" y="72072"/>
                </a:lnTo>
                <a:close/>
                <a:moveTo>
                  <a:pt x="203200" y="63500"/>
                </a:moveTo>
                <a:cubicBezTo>
                  <a:pt x="230942" y="63500"/>
                  <a:pt x="253640" y="86003"/>
                  <a:pt x="253640" y="113506"/>
                </a:cubicBezTo>
                <a:cubicBezTo>
                  <a:pt x="253640" y="141367"/>
                  <a:pt x="230942" y="163156"/>
                  <a:pt x="203200" y="163156"/>
                </a:cubicBezTo>
                <a:cubicBezTo>
                  <a:pt x="175098" y="163156"/>
                  <a:pt x="152400" y="141367"/>
                  <a:pt x="152400" y="113506"/>
                </a:cubicBezTo>
                <a:cubicBezTo>
                  <a:pt x="152400" y="86003"/>
                  <a:pt x="175098" y="63500"/>
                  <a:pt x="203200" y="63500"/>
                </a:cubicBezTo>
                <a:close/>
                <a:moveTo>
                  <a:pt x="67825" y="63500"/>
                </a:moveTo>
                <a:lnTo>
                  <a:pt x="125489" y="63500"/>
                </a:lnTo>
                <a:cubicBezTo>
                  <a:pt x="128012" y="63500"/>
                  <a:pt x="129814" y="65786"/>
                  <a:pt x="129814" y="68072"/>
                </a:cubicBezTo>
                <a:cubicBezTo>
                  <a:pt x="129814" y="70358"/>
                  <a:pt x="128012" y="72644"/>
                  <a:pt x="125489" y="72644"/>
                </a:cubicBezTo>
                <a:lnTo>
                  <a:pt x="67825" y="72644"/>
                </a:lnTo>
                <a:cubicBezTo>
                  <a:pt x="65302" y="72644"/>
                  <a:pt x="63500" y="70358"/>
                  <a:pt x="63500" y="68072"/>
                </a:cubicBezTo>
                <a:cubicBezTo>
                  <a:pt x="63500" y="65786"/>
                  <a:pt x="65302" y="63500"/>
                  <a:pt x="67825" y="63500"/>
                </a:cubicBezTo>
                <a:close/>
                <a:moveTo>
                  <a:pt x="32919" y="63500"/>
                </a:moveTo>
                <a:lnTo>
                  <a:pt x="44505" y="63500"/>
                </a:lnTo>
                <a:cubicBezTo>
                  <a:pt x="47039" y="63500"/>
                  <a:pt x="48850" y="65786"/>
                  <a:pt x="48850" y="68072"/>
                </a:cubicBezTo>
                <a:cubicBezTo>
                  <a:pt x="48850" y="70358"/>
                  <a:pt x="47039" y="72644"/>
                  <a:pt x="44505" y="72644"/>
                </a:cubicBezTo>
                <a:lnTo>
                  <a:pt x="32919" y="72644"/>
                </a:lnTo>
                <a:cubicBezTo>
                  <a:pt x="30385" y="72644"/>
                  <a:pt x="28575" y="70358"/>
                  <a:pt x="28575" y="68072"/>
                </a:cubicBezTo>
                <a:cubicBezTo>
                  <a:pt x="28575" y="65786"/>
                  <a:pt x="30385" y="63500"/>
                  <a:pt x="32919" y="63500"/>
                </a:cubicBezTo>
                <a:close/>
                <a:moveTo>
                  <a:pt x="167859" y="34925"/>
                </a:moveTo>
                <a:lnTo>
                  <a:pt x="212778" y="34925"/>
                </a:lnTo>
                <a:cubicBezTo>
                  <a:pt x="214952" y="34925"/>
                  <a:pt x="217125" y="36830"/>
                  <a:pt x="217125" y="39497"/>
                </a:cubicBezTo>
                <a:cubicBezTo>
                  <a:pt x="217125" y="41783"/>
                  <a:pt x="214952" y="44069"/>
                  <a:pt x="212778" y="44069"/>
                </a:cubicBezTo>
                <a:lnTo>
                  <a:pt x="167859" y="44069"/>
                </a:lnTo>
                <a:cubicBezTo>
                  <a:pt x="165323" y="44069"/>
                  <a:pt x="163512" y="41783"/>
                  <a:pt x="163512" y="39497"/>
                </a:cubicBezTo>
                <a:cubicBezTo>
                  <a:pt x="163512" y="36830"/>
                  <a:pt x="165323" y="34925"/>
                  <a:pt x="167859" y="34925"/>
                </a:cubicBezTo>
                <a:close/>
                <a:moveTo>
                  <a:pt x="72552" y="34925"/>
                </a:moveTo>
                <a:lnTo>
                  <a:pt x="142631" y="34925"/>
                </a:lnTo>
                <a:cubicBezTo>
                  <a:pt x="145491" y="34925"/>
                  <a:pt x="147279" y="36830"/>
                  <a:pt x="147279" y="39497"/>
                </a:cubicBezTo>
                <a:cubicBezTo>
                  <a:pt x="147279" y="41783"/>
                  <a:pt x="145491" y="44069"/>
                  <a:pt x="142631" y="44069"/>
                </a:cubicBezTo>
                <a:lnTo>
                  <a:pt x="72552" y="44069"/>
                </a:lnTo>
                <a:cubicBezTo>
                  <a:pt x="70049" y="44069"/>
                  <a:pt x="68262" y="41783"/>
                  <a:pt x="68262" y="39497"/>
                </a:cubicBezTo>
                <a:cubicBezTo>
                  <a:pt x="68262" y="36830"/>
                  <a:pt x="70049" y="34925"/>
                  <a:pt x="72552" y="34925"/>
                </a:cubicBezTo>
                <a:close/>
                <a:moveTo>
                  <a:pt x="8637" y="8637"/>
                </a:moveTo>
                <a:lnTo>
                  <a:pt x="8637" y="230687"/>
                </a:lnTo>
                <a:lnTo>
                  <a:pt x="50384" y="230687"/>
                </a:lnTo>
                <a:cubicBezTo>
                  <a:pt x="52903" y="230687"/>
                  <a:pt x="54703" y="232487"/>
                  <a:pt x="54703" y="235006"/>
                </a:cubicBezTo>
                <a:lnTo>
                  <a:pt x="54703" y="276753"/>
                </a:lnTo>
                <a:lnTo>
                  <a:pt x="276753" y="276753"/>
                </a:lnTo>
                <a:lnTo>
                  <a:pt x="276753" y="8637"/>
                </a:lnTo>
                <a:lnTo>
                  <a:pt x="8637" y="8637"/>
                </a:lnTo>
                <a:close/>
                <a:moveTo>
                  <a:pt x="4318" y="0"/>
                </a:moveTo>
                <a:lnTo>
                  <a:pt x="281072" y="0"/>
                </a:lnTo>
                <a:cubicBezTo>
                  <a:pt x="283231" y="0"/>
                  <a:pt x="285390" y="2159"/>
                  <a:pt x="285390" y="4678"/>
                </a:cubicBezTo>
                <a:lnTo>
                  <a:pt x="285390" y="281072"/>
                </a:lnTo>
                <a:cubicBezTo>
                  <a:pt x="285390" y="283591"/>
                  <a:pt x="283231" y="285390"/>
                  <a:pt x="281072" y="285390"/>
                </a:cubicBezTo>
                <a:lnTo>
                  <a:pt x="50384" y="285390"/>
                </a:lnTo>
                <a:cubicBezTo>
                  <a:pt x="49304" y="285390"/>
                  <a:pt x="48225" y="285030"/>
                  <a:pt x="47145" y="283951"/>
                </a:cubicBezTo>
                <a:lnTo>
                  <a:pt x="1079" y="237885"/>
                </a:lnTo>
                <a:cubicBezTo>
                  <a:pt x="360" y="237165"/>
                  <a:pt x="0" y="236086"/>
                  <a:pt x="0" y="235006"/>
                </a:cubicBezTo>
                <a:lnTo>
                  <a:pt x="0" y="4678"/>
                </a:lnTo>
                <a:cubicBezTo>
                  <a:pt x="0" y="2159"/>
                  <a:pt x="1799" y="0"/>
                  <a:pt x="4318" y="0"/>
                </a:cubicBezTo>
                <a:close/>
              </a:path>
            </a:pathLst>
          </a:custGeom>
          <a:solidFill>
            <a:schemeClr val="bg1"/>
          </a:solidFill>
          <a:ln>
            <a:noFill/>
          </a:ln>
          <a:effectLst/>
        </p:spPr>
        <p:txBody>
          <a:bodyPr anchor="ctr"/>
          <a:lstStyle/>
          <a:p>
            <a:endParaRPr lang="en-US" sz="900">
              <a:latin typeface="Lato Light" panose="020F0502020204030203" pitchFamily="34" charset="0"/>
            </a:endParaRPr>
          </a:p>
        </p:txBody>
      </p:sp>
      <p:pic>
        <p:nvPicPr>
          <p:cNvPr id="9" name="Graphic 8" descr="Touchscreen outline">
            <a:extLst>
              <a:ext uri="{FF2B5EF4-FFF2-40B4-BE49-F238E27FC236}">
                <a16:creationId xmlns:a16="http://schemas.microsoft.com/office/drawing/2014/main" id="{ED834928-BC66-D961-C45C-327DC6FC569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907806" y="3025373"/>
            <a:ext cx="914400" cy="914400"/>
          </a:xfrm>
          <a:prstGeom prst="rect">
            <a:avLst/>
          </a:prstGeom>
        </p:spPr>
      </p:pic>
      <p:pic>
        <p:nvPicPr>
          <p:cNvPr id="12" name="Graphic 11" descr="Research outline">
            <a:extLst>
              <a:ext uri="{FF2B5EF4-FFF2-40B4-BE49-F238E27FC236}">
                <a16:creationId xmlns:a16="http://schemas.microsoft.com/office/drawing/2014/main" id="{5EC1DF01-DB33-AC5F-264A-31C831568911}"/>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326427" y="2976250"/>
            <a:ext cx="914400" cy="914400"/>
          </a:xfrm>
          <a:prstGeom prst="rect">
            <a:avLst/>
          </a:prstGeom>
        </p:spPr>
      </p:pic>
    </p:spTree>
    <p:extLst>
      <p:ext uri="{BB962C8B-B14F-4D97-AF65-F5344CB8AC3E}">
        <p14:creationId xmlns:p14="http://schemas.microsoft.com/office/powerpoint/2010/main" val="38155387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34">
            <a:extLst>
              <a:ext uri="{FF2B5EF4-FFF2-40B4-BE49-F238E27FC236}">
                <a16:creationId xmlns:a16="http://schemas.microsoft.com/office/drawing/2014/main" id="{1F93EA35-95F4-234A-B728-7919839C7F7E}"/>
              </a:ext>
            </a:extLst>
          </p:cNvPr>
          <p:cNvSpPr txBox="1"/>
          <p:nvPr/>
        </p:nvSpPr>
        <p:spPr>
          <a:xfrm>
            <a:off x="4625090" y="254000"/>
            <a:ext cx="2941831" cy="769441"/>
          </a:xfrm>
          <a:prstGeom prst="rect">
            <a:avLst/>
          </a:prstGeom>
          <a:noFill/>
        </p:spPr>
        <p:txBody>
          <a:bodyPr wrap="none" rtlCol="0">
            <a:spAutoFit/>
          </a:bodyPr>
          <a:lstStyle/>
          <a:p>
            <a:pPr algn="ctr"/>
            <a:r>
              <a:rPr lang="en-US" sz="4400" b="1" spc="600">
                <a:solidFill>
                  <a:schemeClr val="tx2"/>
                </a:solidFill>
                <a:latin typeface="Bebas Neue" pitchFamily="2" charset="0"/>
              </a:rPr>
              <a:t>NEXT STEPS</a:t>
            </a:r>
          </a:p>
        </p:txBody>
      </p:sp>
      <p:pic>
        <p:nvPicPr>
          <p:cNvPr id="2" name="Picture 1">
            <a:extLst>
              <a:ext uri="{FF2B5EF4-FFF2-40B4-BE49-F238E27FC236}">
                <a16:creationId xmlns:a16="http://schemas.microsoft.com/office/drawing/2014/main" id="{C830F01D-9D0E-F4B1-9290-E68DC67314BE}"/>
              </a:ext>
            </a:extLst>
          </p:cNvPr>
          <p:cNvPicPr>
            <a:picLocks noChangeAspect="1"/>
          </p:cNvPicPr>
          <p:nvPr/>
        </p:nvPicPr>
        <p:blipFill>
          <a:blip r:embed="rId2">
            <a:alphaModFix amt="50000"/>
          </a:blip>
          <a:stretch>
            <a:fillRect/>
          </a:stretch>
        </p:blipFill>
        <p:spPr>
          <a:xfrm>
            <a:off x="1291759" y="1610269"/>
            <a:ext cx="3929597" cy="3998912"/>
          </a:xfrm>
          <a:prstGeom prst="rect">
            <a:avLst/>
          </a:prstGeom>
        </p:spPr>
      </p:pic>
      <p:grpSp>
        <p:nvGrpSpPr>
          <p:cNvPr id="5" name="Group 4">
            <a:extLst>
              <a:ext uri="{FF2B5EF4-FFF2-40B4-BE49-F238E27FC236}">
                <a16:creationId xmlns:a16="http://schemas.microsoft.com/office/drawing/2014/main" id="{AB069FE2-6F66-9E6A-8FCD-FB38FDBFED59}"/>
              </a:ext>
            </a:extLst>
          </p:cNvPr>
          <p:cNvGrpSpPr/>
          <p:nvPr/>
        </p:nvGrpSpPr>
        <p:grpSpPr>
          <a:xfrm>
            <a:off x="6257279" y="1115867"/>
            <a:ext cx="4378262" cy="1367395"/>
            <a:chOff x="6257279" y="1115867"/>
            <a:chExt cx="4378262" cy="1367395"/>
          </a:xfrm>
        </p:grpSpPr>
        <p:sp>
          <p:nvSpPr>
            <p:cNvPr id="163" name="Striped Right Arrow 46">
              <a:extLst>
                <a:ext uri="{FF2B5EF4-FFF2-40B4-BE49-F238E27FC236}">
                  <a16:creationId xmlns:a16="http://schemas.microsoft.com/office/drawing/2014/main" id="{F76AEF2D-6293-DAEC-84DD-4E384E9F16DA}"/>
                </a:ext>
              </a:extLst>
            </p:cNvPr>
            <p:cNvSpPr/>
            <p:nvPr/>
          </p:nvSpPr>
          <p:spPr>
            <a:xfrm>
              <a:off x="6257279" y="1371249"/>
              <a:ext cx="1426734" cy="1112013"/>
            </a:xfrm>
            <a:prstGeom prst="stripedRightArrow">
              <a:avLst>
                <a:gd name="adj1" fmla="val 68868"/>
                <a:gd name="adj2" fmla="val 40566"/>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t>1</a:t>
              </a:r>
            </a:p>
          </p:txBody>
        </p:sp>
        <p:sp>
          <p:nvSpPr>
            <p:cNvPr id="165" name="TextBox 164">
              <a:extLst>
                <a:ext uri="{FF2B5EF4-FFF2-40B4-BE49-F238E27FC236}">
                  <a16:creationId xmlns:a16="http://schemas.microsoft.com/office/drawing/2014/main" id="{7FC354C4-4DD1-FE9D-5ACA-D3E68F09964F}"/>
                </a:ext>
              </a:extLst>
            </p:cNvPr>
            <p:cNvSpPr txBox="1"/>
            <p:nvPr/>
          </p:nvSpPr>
          <p:spPr>
            <a:xfrm>
              <a:off x="7845995" y="1115867"/>
              <a:ext cx="2789546" cy="584775"/>
            </a:xfrm>
            <a:prstGeom prst="rect">
              <a:avLst/>
            </a:prstGeom>
            <a:noFill/>
          </p:spPr>
          <p:txBody>
            <a:bodyPr wrap="none" lIns="91440" tIns="45720" rIns="91440" bIns="45720" rtlCol="0" anchor="b" anchorCtr="0">
              <a:spAutoFit/>
            </a:bodyPr>
            <a:lstStyle/>
            <a:p>
              <a:r>
                <a:rPr lang="en-US" sz="1600" b="1" dirty="0">
                  <a:solidFill>
                    <a:schemeClr val="tx2"/>
                  </a:solidFill>
                  <a:latin typeface="Poppins"/>
                  <a:ea typeface="League Spartan" charset="0"/>
                  <a:cs typeface="Poppins"/>
                </a:rPr>
                <a:t>Identify potential uses &amp; </a:t>
              </a:r>
            </a:p>
            <a:p>
              <a:r>
                <a:rPr lang="en-US" sz="1600" b="1" dirty="0">
                  <a:solidFill>
                    <a:schemeClr val="tx2"/>
                  </a:solidFill>
                  <a:latin typeface="Poppins"/>
                  <a:ea typeface="League Spartan" charset="0"/>
                  <a:cs typeface="Poppins"/>
                </a:rPr>
                <a:t>enhancements </a:t>
              </a:r>
            </a:p>
          </p:txBody>
        </p:sp>
        <p:sp>
          <p:nvSpPr>
            <p:cNvPr id="166" name="Subtitle 2">
              <a:extLst>
                <a:ext uri="{FF2B5EF4-FFF2-40B4-BE49-F238E27FC236}">
                  <a16:creationId xmlns:a16="http://schemas.microsoft.com/office/drawing/2014/main" id="{27FD2FCE-ADE6-4924-7598-66E07146C0C8}"/>
                </a:ext>
              </a:extLst>
            </p:cNvPr>
            <p:cNvSpPr txBox="1">
              <a:spLocks/>
            </p:cNvSpPr>
            <p:nvPr/>
          </p:nvSpPr>
          <p:spPr>
            <a:xfrm>
              <a:off x="7845994" y="1750167"/>
              <a:ext cx="2424441" cy="713722"/>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200" dirty="0">
                  <a:solidFill>
                    <a:schemeClr val="tx1"/>
                  </a:solidFill>
                  <a:latin typeface="Lato Light"/>
                  <a:ea typeface="Lato Light"/>
                  <a:cs typeface="Mukta ExtraLight" panose="020B0000000000000000" pitchFamily="34" charset="77"/>
                </a:rPr>
                <a:t>Work together to identify ways in which </a:t>
              </a:r>
              <a:r>
                <a:rPr lang="en-US" sz="1200" dirty="0" err="1">
                  <a:solidFill>
                    <a:schemeClr val="tx1"/>
                  </a:solidFill>
                  <a:latin typeface="Lato Light"/>
                  <a:ea typeface="Lato Light"/>
                  <a:cs typeface="Mukta ExtraLight" panose="020B0000000000000000" pitchFamily="34" charset="77"/>
                </a:rPr>
                <a:t>VeggieRx</a:t>
              </a:r>
              <a:r>
                <a:rPr lang="en-US" sz="1200" dirty="0">
                  <a:solidFill>
                    <a:schemeClr val="tx1"/>
                  </a:solidFill>
                  <a:latin typeface="Lato Light"/>
                  <a:ea typeface="Lato Light"/>
                  <a:cs typeface="Mukta ExtraLight" panose="020B0000000000000000" pitchFamily="34" charset="77"/>
                </a:rPr>
                <a:t> could use and/or improve the health atlas.</a:t>
              </a:r>
            </a:p>
          </p:txBody>
        </p:sp>
      </p:grpSp>
      <p:grpSp>
        <p:nvGrpSpPr>
          <p:cNvPr id="3" name="Group 2">
            <a:extLst>
              <a:ext uri="{FF2B5EF4-FFF2-40B4-BE49-F238E27FC236}">
                <a16:creationId xmlns:a16="http://schemas.microsoft.com/office/drawing/2014/main" id="{8A5AC456-E74C-FC05-4ADB-CC415E94C5CF}"/>
              </a:ext>
            </a:extLst>
          </p:cNvPr>
          <p:cNvGrpSpPr/>
          <p:nvPr/>
        </p:nvGrpSpPr>
        <p:grpSpPr>
          <a:xfrm>
            <a:off x="6257279" y="2959991"/>
            <a:ext cx="4013156" cy="1121175"/>
            <a:chOff x="6257279" y="3227982"/>
            <a:chExt cx="4013156" cy="1121175"/>
          </a:xfrm>
        </p:grpSpPr>
        <p:sp>
          <p:nvSpPr>
            <p:cNvPr id="167" name="Striped Right Arrow 52">
              <a:extLst>
                <a:ext uri="{FF2B5EF4-FFF2-40B4-BE49-F238E27FC236}">
                  <a16:creationId xmlns:a16="http://schemas.microsoft.com/office/drawing/2014/main" id="{AEB0F3DB-5D63-0FB7-FE17-29002B2F397B}"/>
                </a:ext>
              </a:extLst>
            </p:cNvPr>
            <p:cNvSpPr/>
            <p:nvPr/>
          </p:nvSpPr>
          <p:spPr>
            <a:xfrm>
              <a:off x="6257279" y="3237144"/>
              <a:ext cx="1426734" cy="1112013"/>
            </a:xfrm>
            <a:prstGeom prst="stripedRightArrow">
              <a:avLst>
                <a:gd name="adj1" fmla="val 68868"/>
                <a:gd name="adj2" fmla="val 4056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t>2</a:t>
              </a:r>
            </a:p>
          </p:txBody>
        </p:sp>
        <p:sp>
          <p:nvSpPr>
            <p:cNvPr id="169" name="TextBox 168">
              <a:extLst>
                <a:ext uri="{FF2B5EF4-FFF2-40B4-BE49-F238E27FC236}">
                  <a16:creationId xmlns:a16="http://schemas.microsoft.com/office/drawing/2014/main" id="{EEC7D442-CD14-37B9-F253-4F8577ED6BAD}"/>
                </a:ext>
              </a:extLst>
            </p:cNvPr>
            <p:cNvSpPr txBox="1"/>
            <p:nvPr/>
          </p:nvSpPr>
          <p:spPr>
            <a:xfrm>
              <a:off x="7845995" y="3227982"/>
              <a:ext cx="2318263" cy="338554"/>
            </a:xfrm>
            <a:prstGeom prst="rect">
              <a:avLst/>
            </a:prstGeom>
            <a:noFill/>
          </p:spPr>
          <p:txBody>
            <a:bodyPr wrap="none" rtlCol="0" anchor="b" anchorCtr="0">
              <a:spAutoFit/>
            </a:bodyPr>
            <a:lstStyle/>
            <a:p>
              <a:r>
                <a:rPr lang="en-US" sz="1600" b="1" dirty="0">
                  <a:solidFill>
                    <a:schemeClr val="tx2"/>
                  </a:solidFill>
                  <a:latin typeface="Poppins" pitchFamily="2" charset="77"/>
                  <a:ea typeface="League Spartan" charset="0"/>
                  <a:cs typeface="Poppins" pitchFamily="2" charset="77"/>
                </a:rPr>
                <a:t>Implement changes</a:t>
              </a:r>
            </a:p>
          </p:txBody>
        </p:sp>
        <p:sp>
          <p:nvSpPr>
            <p:cNvPr id="170" name="Subtitle 2">
              <a:extLst>
                <a:ext uri="{FF2B5EF4-FFF2-40B4-BE49-F238E27FC236}">
                  <a16:creationId xmlns:a16="http://schemas.microsoft.com/office/drawing/2014/main" id="{A2F6FFD8-0252-C059-276F-379C2F5664C1}"/>
                </a:ext>
              </a:extLst>
            </p:cNvPr>
            <p:cNvSpPr txBox="1">
              <a:spLocks/>
            </p:cNvSpPr>
            <p:nvPr/>
          </p:nvSpPr>
          <p:spPr>
            <a:xfrm>
              <a:off x="7845995" y="3616062"/>
              <a:ext cx="2424440" cy="713722"/>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If needed, upload, edit and/or enhance datasets, tools and documentation on the platform.</a:t>
              </a:r>
            </a:p>
          </p:txBody>
        </p:sp>
      </p:grpSp>
      <p:grpSp>
        <p:nvGrpSpPr>
          <p:cNvPr id="4" name="Group 3">
            <a:extLst>
              <a:ext uri="{FF2B5EF4-FFF2-40B4-BE49-F238E27FC236}">
                <a16:creationId xmlns:a16="http://schemas.microsoft.com/office/drawing/2014/main" id="{A6ABCE3E-2581-E439-4DD9-E11357F2C61A}"/>
              </a:ext>
            </a:extLst>
          </p:cNvPr>
          <p:cNvGrpSpPr/>
          <p:nvPr/>
        </p:nvGrpSpPr>
        <p:grpSpPr>
          <a:xfrm>
            <a:off x="6257279" y="4572947"/>
            <a:ext cx="4013156" cy="1121175"/>
            <a:chOff x="6257279" y="5093876"/>
            <a:chExt cx="4013156" cy="1121175"/>
          </a:xfrm>
        </p:grpSpPr>
        <p:sp>
          <p:nvSpPr>
            <p:cNvPr id="171" name="Striped Right Arrow 58">
              <a:extLst>
                <a:ext uri="{FF2B5EF4-FFF2-40B4-BE49-F238E27FC236}">
                  <a16:creationId xmlns:a16="http://schemas.microsoft.com/office/drawing/2014/main" id="{DA81A56E-F89F-CA26-E06A-59D9AA851DF1}"/>
                </a:ext>
              </a:extLst>
            </p:cNvPr>
            <p:cNvSpPr/>
            <p:nvPr/>
          </p:nvSpPr>
          <p:spPr>
            <a:xfrm>
              <a:off x="6257279" y="5103038"/>
              <a:ext cx="1426734" cy="1112013"/>
            </a:xfrm>
            <a:prstGeom prst="stripedRightArrow">
              <a:avLst>
                <a:gd name="adj1" fmla="val 68868"/>
                <a:gd name="adj2" fmla="val 40566"/>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cs typeface="Aldhabi" panose="01000000000000000000" pitchFamily="2" charset="-78"/>
                </a:rPr>
                <a:t>3</a:t>
              </a:r>
            </a:p>
          </p:txBody>
        </p:sp>
        <p:sp>
          <p:nvSpPr>
            <p:cNvPr id="173" name="TextBox 172">
              <a:extLst>
                <a:ext uri="{FF2B5EF4-FFF2-40B4-BE49-F238E27FC236}">
                  <a16:creationId xmlns:a16="http://schemas.microsoft.com/office/drawing/2014/main" id="{E4DA4EDB-78F2-D3A7-44BF-157E2BF2376B}"/>
                </a:ext>
              </a:extLst>
            </p:cNvPr>
            <p:cNvSpPr txBox="1"/>
            <p:nvPr/>
          </p:nvSpPr>
          <p:spPr>
            <a:xfrm>
              <a:off x="7845995" y="5093876"/>
              <a:ext cx="2305439" cy="338554"/>
            </a:xfrm>
            <a:prstGeom prst="rect">
              <a:avLst/>
            </a:prstGeom>
            <a:noFill/>
          </p:spPr>
          <p:txBody>
            <a:bodyPr wrap="none" rtlCol="0" anchor="b" anchorCtr="0">
              <a:spAutoFit/>
            </a:bodyPr>
            <a:lstStyle/>
            <a:p>
              <a:r>
                <a:rPr lang="en-US" sz="1600" b="1" dirty="0">
                  <a:solidFill>
                    <a:schemeClr val="tx2"/>
                  </a:solidFill>
                  <a:latin typeface="Poppins" pitchFamily="2" charset="77"/>
                  <a:ea typeface="League Spartan" charset="0"/>
                  <a:cs typeface="Poppins" pitchFamily="2" charset="77"/>
                </a:rPr>
                <a:t>Formalize use cases</a:t>
              </a:r>
            </a:p>
          </p:txBody>
        </p:sp>
        <p:sp>
          <p:nvSpPr>
            <p:cNvPr id="174" name="Subtitle 2">
              <a:extLst>
                <a:ext uri="{FF2B5EF4-FFF2-40B4-BE49-F238E27FC236}">
                  <a16:creationId xmlns:a16="http://schemas.microsoft.com/office/drawing/2014/main" id="{56010449-6CD8-D9C4-E620-65DB9C4E5E2E}"/>
                </a:ext>
              </a:extLst>
            </p:cNvPr>
            <p:cNvSpPr txBox="1">
              <a:spLocks/>
            </p:cNvSpPr>
            <p:nvPr/>
          </p:nvSpPr>
          <p:spPr>
            <a:xfrm>
              <a:off x="7845995" y="5481956"/>
              <a:ext cx="2424440" cy="713722"/>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Develop strategies and/or workflows to help </a:t>
              </a:r>
              <a:r>
                <a:rPr lang="en-US" sz="1200" dirty="0" err="1">
                  <a:solidFill>
                    <a:schemeClr val="tx1"/>
                  </a:solidFill>
                  <a:latin typeface="Lato Light" panose="020F0502020204030203" pitchFamily="34" charset="0"/>
                  <a:ea typeface="Lato Light" panose="020F0502020204030203" pitchFamily="34" charset="0"/>
                  <a:cs typeface="Mukta ExtraLight" panose="020B0000000000000000" pitchFamily="34" charset="77"/>
                </a:rPr>
                <a:t>VeggieRx</a:t>
              </a: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 utilize enhancements to the health atlas.</a:t>
              </a:r>
            </a:p>
          </p:txBody>
        </p:sp>
      </p:grpSp>
    </p:spTree>
    <p:extLst>
      <p:ext uri="{BB962C8B-B14F-4D97-AF65-F5344CB8AC3E}">
        <p14:creationId xmlns:p14="http://schemas.microsoft.com/office/powerpoint/2010/main" val="3888180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23562-AD62-804D-A7A2-B9CB74BDB034}"/>
              </a:ext>
            </a:extLst>
          </p:cNvPr>
          <p:cNvSpPr>
            <a:spLocks noGrp="1"/>
          </p:cNvSpPr>
          <p:nvPr>
            <p:ph type="ctrTitle"/>
          </p:nvPr>
        </p:nvSpPr>
        <p:spPr>
          <a:xfrm>
            <a:off x="812099" y="2065550"/>
            <a:ext cx="3961341" cy="1363450"/>
          </a:xfrm>
        </p:spPr>
        <p:txBody>
          <a:bodyPr/>
          <a:lstStyle/>
          <a:p>
            <a:r>
              <a:rPr lang="en-US" sz="6400"/>
              <a:t>Appendix </a:t>
            </a:r>
          </a:p>
        </p:txBody>
      </p:sp>
    </p:spTree>
    <p:extLst>
      <p:ext uri="{BB962C8B-B14F-4D97-AF65-F5344CB8AC3E}">
        <p14:creationId xmlns:p14="http://schemas.microsoft.com/office/powerpoint/2010/main" val="3742797556"/>
      </p:ext>
    </p:extLst>
  </p:cSld>
  <p:clrMapOvr>
    <a:masterClrMapping/>
  </p:clrMapOvr>
</p:sld>
</file>

<file path=ppt/theme/theme1.xml><?xml version="1.0" encoding="utf-8"?>
<a:theme xmlns:a="http://schemas.openxmlformats.org/drawingml/2006/main" name="Office Theme">
  <a:themeElements>
    <a:clrScheme name="Custom 3">
      <a:dk1>
        <a:srgbClr val="09233F"/>
      </a:dk1>
      <a:lt1>
        <a:srgbClr val="FFFFFF"/>
      </a:lt1>
      <a:dk2>
        <a:srgbClr val="37C1CC"/>
      </a:dk2>
      <a:lt2>
        <a:srgbClr val="F58374"/>
      </a:lt2>
      <a:accent1>
        <a:srgbClr val="009BA6"/>
      </a:accent1>
      <a:accent2>
        <a:srgbClr val="EF4A23"/>
      </a:accent2>
      <a:accent3>
        <a:srgbClr val="A3DFE5"/>
      </a:accent3>
      <a:accent4>
        <a:srgbClr val="FBC1BA"/>
      </a:accent4>
      <a:accent5>
        <a:srgbClr val="DBDCDB"/>
      </a:accent5>
      <a:accent6>
        <a:srgbClr val="EBECEB"/>
      </a:accent6>
      <a:hlink>
        <a:srgbClr val="21B6C0"/>
      </a:hlink>
      <a:folHlink>
        <a:srgbClr val="21B6C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5845</TotalTime>
  <Words>884</Words>
  <Application>Microsoft Office PowerPoint</Application>
  <PresentationFormat>Widescreen</PresentationFormat>
  <Paragraphs>144</Paragraphs>
  <Slides>11</Slides>
  <Notes>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11</vt:i4>
      </vt:variant>
    </vt:vector>
  </HeadingPairs>
  <TitlesOfParts>
    <vt:vector size="21" baseType="lpstr">
      <vt:lpstr>Arial</vt:lpstr>
      <vt:lpstr>Calibri Light</vt:lpstr>
      <vt:lpstr>Poppins</vt:lpstr>
      <vt:lpstr>Lato Light</vt:lpstr>
      <vt:lpstr>brandon_grotesquebold</vt:lpstr>
      <vt:lpstr>Georgia</vt:lpstr>
      <vt:lpstr>Calibri</vt:lpstr>
      <vt:lpstr>Bebas Neue</vt:lpstr>
      <vt:lpstr>Brandon Grotesque Bold</vt:lpstr>
      <vt:lpstr>Office Theme</vt:lpstr>
      <vt:lpstr>CCDPH Epidemiology Unit Current Projects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Appendix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Microsoft Office User</dc:creator>
  <cp:lastModifiedBy>Smith, Christopher</cp:lastModifiedBy>
  <cp:revision>6</cp:revision>
  <cp:lastPrinted>2019-10-24T11:35:50Z</cp:lastPrinted>
  <dcterms:created xsi:type="dcterms:W3CDTF">2018-09-25T21:50:21Z</dcterms:created>
  <dcterms:modified xsi:type="dcterms:W3CDTF">2022-06-03T21:07:52Z</dcterms:modified>
</cp:coreProperties>
</file>

<file path=docProps/thumbnail.jpeg>
</file>